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83" r:id="rId2"/>
  </p:sldMasterIdLst>
  <p:notesMasterIdLst>
    <p:notesMasterId r:id="rId22"/>
  </p:notesMasterIdLst>
  <p:sldIdLst>
    <p:sldId id="1212" r:id="rId3"/>
    <p:sldId id="1216" r:id="rId4"/>
    <p:sldId id="317" r:id="rId5"/>
    <p:sldId id="1217" r:id="rId6"/>
    <p:sldId id="1210" r:id="rId7"/>
    <p:sldId id="1213" r:id="rId8"/>
    <p:sldId id="518" r:id="rId9"/>
    <p:sldId id="271" r:id="rId10"/>
    <p:sldId id="264" r:id="rId11"/>
    <p:sldId id="272" r:id="rId12"/>
    <p:sldId id="265" r:id="rId13"/>
    <p:sldId id="266" r:id="rId14"/>
    <p:sldId id="267" r:id="rId15"/>
    <p:sldId id="270" r:id="rId16"/>
    <p:sldId id="273" r:id="rId17"/>
    <p:sldId id="274" r:id="rId18"/>
    <p:sldId id="1219" r:id="rId19"/>
    <p:sldId id="1218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13C"/>
    <a:srgbClr val="FD5632"/>
    <a:srgbClr val="A41E8F"/>
    <a:srgbClr val="3F2464"/>
    <a:srgbClr val="4DF3C5"/>
    <a:srgbClr val="A0DD81"/>
    <a:srgbClr val="336699"/>
    <a:srgbClr val="CD26B1"/>
    <a:srgbClr val="96D37B"/>
    <a:srgbClr val="F5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82313" autoAdjust="0"/>
  </p:normalViewPr>
  <p:slideViewPr>
    <p:cSldViewPr snapToGrid="0" snapToObjects="1">
      <p:cViewPr varScale="1">
        <p:scale>
          <a:sx n="104" d="100"/>
          <a:sy n="104" d="100"/>
        </p:scale>
        <p:origin x="1608" y="200"/>
      </p:cViewPr>
      <p:guideLst/>
    </p:cSldViewPr>
  </p:slideViewPr>
  <p:outlineViewPr>
    <p:cViewPr>
      <p:scale>
        <a:sx n="100" d="100"/>
        <a:sy n="100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3CA8-35A9-DD41-A38A-BD1260796DF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9F9-DC9B-4149-B564-D31F0555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the most “mechanical” of DoD weapons and capability is dependent on software…  any effect DoD needs to achieve , across any service or platform, the mission is 100% reliant on software. This is promise of software… COMPLEXITY is the grand enabler .,.. But the rapid growth in complexity is driving cost and security to accelerate at a faster rate than military capability…. Leaving gaps and vulnerabilities that will JEOPARDIZE military capability… if not reigned in…  Complexity is not the enemy…</a:t>
            </a:r>
          </a:p>
          <a:p>
            <a:endParaRPr lang="en-US" dirty="0"/>
          </a:p>
          <a:p>
            <a:pPr defTabSz="900951">
              <a:defRPr/>
            </a:pPr>
            <a:r>
              <a:rPr lang="en-US" b="1" i="1" dirty="0">
                <a:solidFill>
                  <a:srgbClr val="00B0F0"/>
                </a:solidFill>
              </a:rPr>
              <a:t>DoD is not realizing the full potential of software as the means to maintain competitive advantage (as in its central role in autonomy) because it suffers from capability gaps in </a:t>
            </a:r>
            <a:r>
              <a:rPr lang="en-US" b="1" i="1" u="sng" dirty="0">
                <a:solidFill>
                  <a:srgbClr val="00B0F0"/>
                </a:solidFill>
              </a:rPr>
              <a:t>tools</a:t>
            </a:r>
            <a:r>
              <a:rPr lang="en-US" b="1" i="1" dirty="0">
                <a:solidFill>
                  <a:srgbClr val="00B0F0"/>
                </a:solidFill>
              </a:rPr>
              <a:t> to predict and control software (thus system) costs and practices to gain and ensure secure operation and resiliency.”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only the scary stuff about software is the problem, then we are part of it, having been chartered by DoD to focus on software for 30 years.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But if the potential of software is the solution, then we have value as part of finding answers.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F18498-1159-498D-8DC7-E1A69C582DF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66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7DFCA39-4259-47AE-894A-AC45B1711C36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594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Key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685735-8819-354E-A6D0-1A5B9BB7F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73381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E668B-48EB-2B40-B9CC-19119A2C7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F74E4-A4BA-3342-9CD7-3BC86E75A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5920394"/>
            <a:ext cx="6096001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6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656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913" y="1081757"/>
            <a:ext cx="11093380" cy="5014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31129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5780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865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389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C30-1EC6-0B45-886D-C54A28927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15AA9-E6D5-EB42-856D-D7F76E3DB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8C696-DB20-FE4E-BCA3-1E6D04DD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BA9E8-6E9D-2643-BAC0-4C3A0DBB6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8B959-CE0A-9349-967C-65E9C9F16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87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2ABB8-9D88-6C41-80C4-559374A5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BBA06-00D4-984C-9728-9FBA0B5CA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9369E2-743F-AE40-A501-4B413DA75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7D002-7625-6C4D-A611-B3EF8178D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28119-6209-3A42-9367-80745DEF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14B60-64E5-D846-B4FA-C59A5F5F1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48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F89B-CAA8-184C-9E27-A0BB1C7A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A8CDBD-425F-7A41-AD72-962CF2735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F23AAB-EA6F-564F-8EE2-D4C84F834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38FEF2-00C2-4144-B776-C071AD79DE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B557D1-2C72-E841-BF8D-F83754B46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9C822-3D0C-0041-8C68-A647AAA81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17E9E-998E-C548-B640-68001DB4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0649-9254-4D43-A6A1-96BF9561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8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I/C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-67734" y="0"/>
            <a:ext cx="12259734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8000">
                <a:schemeClr val="accent2">
                  <a:lumMod val="97000"/>
                  <a:lumOff val="3000"/>
                </a:schemeClr>
              </a:gs>
              <a:gs pos="100000">
                <a:srgbClr val="F2913C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9DD9F-8261-694C-82C8-D5B64A9E3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AC31EF1-EC29-3C40-B98D-BD6153E65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B20D331-614B-194B-A192-BCBDB5B0A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6538C-EC77-C845-867F-F62234DCB51F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8DE66C-4010-604B-9B7B-993E45F34A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8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B057D-5C2F-7F42-AE47-35F4172F7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226243-985E-4A42-A8E6-775F0BC54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F59E0-176C-0645-BBB0-A001D77A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8BB6A-917E-7C4C-BF10-8C88D5FE2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04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3D1EE-4C18-D64D-AF72-D384686F4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4635D-A243-9C46-A344-A23C5578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4CF0D-459F-C340-99B0-DA3FEF85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96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47A66-C88D-BC41-AF2A-C7EF18311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AF67-140E-4F4B-9967-B2ABE55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77706-4CDE-2F47-B3B6-32941E4BB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E5F8F-5A8E-1842-BFDB-7266F8F6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7D77D-113D-E543-B73A-6171923F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5C94A-858C-D545-9D1B-DBB397BF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60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23D54-FF23-DC43-BDC1-7C9CB291E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41C84B-EB95-504C-BA13-9C91D5B99F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407B5-E07B-A34C-BE41-BDB7E9CCE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9D598-F34F-974C-9BED-70D728FE1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4C315E-7554-6248-82BB-A1F3479A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992A2A-9484-704F-8448-BEC2E541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435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D25D-D4D9-9B49-BCF4-BED67C0B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A1B320-757B-9E4C-80EE-50CA31AB3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923A0-C47D-CF4A-9BFD-CE852F56A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19C6B-09CC-5140-8A0D-050AFDB7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69FE6-C499-6545-97CB-807D22E7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0635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C6150A-49A0-A94E-8261-45284D2C29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06B609-CF01-9E40-8034-0330CF362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8B4FA-5A83-C04F-9F30-EC585173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88A-3217-6446-8535-3F1E4CC70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3105A-F15E-1E49-9383-E6E4AE210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8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lide_Site_Reliabili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2B3E1">
                  <a:lumMod val="85000"/>
                </a:srgbClr>
              </a:gs>
              <a:gs pos="99000">
                <a:srgbClr val="EECAFD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2AE51-777A-D548-AF74-770A55FD4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400387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lide_Cloud_Native_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ADAEFF">
                  <a:lumMod val="50000"/>
                  <a:lumOff val="50000"/>
                </a:srgbClr>
              </a:gs>
              <a:gs pos="99000">
                <a:srgbClr val="B7CFFE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D4F8B-F3AC-D44C-ABC5-2B72DE15B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1268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65746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ultural_Transform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595E9E-6C95-3B46-8BEB-E0F61BC4F194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3000">
                <a:srgbClr val="F5666B">
                  <a:lumMod val="91000"/>
                  <a:lumOff val="9000"/>
                </a:srgbClr>
              </a:gs>
              <a:gs pos="99000">
                <a:srgbClr val="F2818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00B8C-0860-AF41-8137-8DE20F21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488"/>
            <a:ext cx="12230098" cy="6858001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AE1D0-9CB3-554E-BFF8-00BF77B7B4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8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483FA4-FE2A-6648-A45D-A2D4E394442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033B42-582D-9C48-86E1-9F699900E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ED1615-8023-4A4B-85A9-538704195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032EC4-8E1D-0149-8CA4-777C920DDA9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A40501E-2DF2-8A43-A2E1-3C93EA0E99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3BC73BB4-AB17-0145-80DA-8A00E900CD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4F53BE-3EE0-1942-85E0-2A8DD9A992E7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1902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864C8-A0CB-2144-9B66-90559A4F8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72765"/>
            <a:ext cx="5443114" cy="13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0948E-8BB3-3D47-94FB-02A6A0A429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E32963-C271-E84C-B973-642A64581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9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26C26-8D04-5D4F-A075-6E68EDC50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936315"/>
            <a:ext cx="6096000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2494EE-B4F0-204E-8128-ACA26ECCA61F}"/>
              </a:ext>
            </a:extLst>
          </p:cNvPr>
          <p:cNvSpPr/>
          <p:nvPr userDrawn="1"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48000">
                <a:srgbClr val="3F2464"/>
              </a:gs>
              <a:gs pos="99000">
                <a:srgbClr val="FD5632"/>
              </a:gs>
              <a:gs pos="86000">
                <a:srgbClr val="A41E8F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0739F-C02C-6F4E-B4EF-18E1ADE5F2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D64FF-3371-224E-B579-421D3AC06F3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8" r:id="rId4"/>
    <p:sldLayoutId id="2147483675" r:id="rId5"/>
    <p:sldLayoutId id="2147483672" r:id="rId6"/>
    <p:sldLayoutId id="2147483669" r:id="rId7"/>
    <p:sldLayoutId id="2147483681" r:id="rId8"/>
    <p:sldLayoutId id="2147483670" r:id="rId9"/>
    <p:sldLayoutId id="2147483673" r:id="rId10"/>
    <p:sldLayoutId id="2147483668" r:id="rId11"/>
    <p:sldLayoutId id="2147483682" r:id="rId12"/>
    <p:sldLayoutId id="214748369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480CF-C0EE-5943-BFB9-C1638E11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0343D-9B93-C141-A537-E7FE8084E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F46F0-409C-3E4E-BF8B-968079EE8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1F604-BC3A-7249-8689-657AF7B88D6C}" type="datetimeFigureOut">
              <a:rPr lang="en-US" smtClean="0"/>
              <a:t>11/5/19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961B1-7C55-0C45-8BAC-6372BEDFAC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D276A-E708-6147-A1E3-375C693EDC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7C995-B61A-8247-B66E-3CF2EAADF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92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car.dsop.io/" TargetMode="External"/><Relationship Id="rId2" Type="http://schemas.openxmlformats.org/officeDocument/2006/relationships/hyperlink" Target="https://dccscr.dsop.io/dsop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jpe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jpe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4.jpeg"/><Relationship Id="rId29" Type="http://schemas.openxmlformats.org/officeDocument/2006/relationships/image" Target="../media/image57.png"/><Relationship Id="rId11" Type="http://schemas.openxmlformats.org/officeDocument/2006/relationships/image" Target="../media/image39.jpe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Relationship Id="rId10" Type="http://schemas.openxmlformats.org/officeDocument/2006/relationships/image" Target="../media/image38.jpeg"/><Relationship Id="rId19" Type="http://schemas.openxmlformats.org/officeDocument/2006/relationships/image" Target="../media/image47.jpeg"/><Relationship Id="rId31" Type="http://schemas.openxmlformats.org/officeDocument/2006/relationships/image" Target="../media/image59.jpeg"/><Relationship Id="rId44" Type="http://schemas.openxmlformats.org/officeDocument/2006/relationships/image" Target="../media/image72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2.jpe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12" Type="http://schemas.openxmlformats.org/officeDocument/2006/relationships/image" Target="../media/image40.png"/><Relationship Id="rId17" Type="http://schemas.openxmlformats.org/officeDocument/2006/relationships/image" Target="../media/image45.jpe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jpe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nicolaschaillan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hyasar@sei.cmu.edu" TargetMode="External"/><Relationship Id="rId5" Type="http://schemas.openxmlformats.org/officeDocument/2006/relationships/hyperlink" Target="https://www.linkedin.com/in/hasanyasar" TargetMode="External"/><Relationship Id="rId4" Type="http://schemas.openxmlformats.org/officeDocument/2006/relationships/hyperlink" Target="mailto:usaf.cso@mail.mi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CBB76A-BF1F-874A-8FEB-B24686618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Hasan Yasar - Nicolas M. </a:t>
            </a:r>
            <a:r>
              <a:rPr lang="fr-FR" dirty="0" err="1"/>
              <a:t>Chaillan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CECA3-7E43-E14E-BF04-5D7B4ED09F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063" y="3681966"/>
            <a:ext cx="6049017" cy="2832891"/>
          </a:xfrm>
        </p:spPr>
        <p:txBody>
          <a:bodyPr/>
          <a:lstStyle/>
          <a:p>
            <a:r>
              <a:rPr lang="fr-FR" dirty="0" err="1"/>
              <a:t>Department</a:t>
            </a:r>
            <a:r>
              <a:rPr lang="fr-FR" dirty="0"/>
              <a:t> of </a:t>
            </a:r>
            <a:r>
              <a:rPr lang="fr-FR" dirty="0" err="1"/>
              <a:t>Defense</a:t>
            </a:r>
            <a:r>
              <a:rPr lang="fr-FR" dirty="0"/>
              <a:t> </a:t>
            </a:r>
          </a:p>
          <a:p>
            <a:r>
              <a:rPr lang="fr-FR" dirty="0" err="1"/>
              <a:t>DevSecOps</a:t>
            </a:r>
            <a:r>
              <a:rPr lang="fr-FR" dirty="0"/>
              <a:t> </a:t>
            </a:r>
          </a:p>
          <a:p>
            <a:r>
              <a:rPr lang="fr-FR" dirty="0"/>
              <a:t>Cultural Transformation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466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3781"/>
            <a:ext cx="12192000" cy="75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41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9033"/>
            <a:ext cx="12192000" cy="662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00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03682" y="1256291"/>
            <a:ext cx="11417852" cy="56017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DoD Enterprise DevSecOps Initiative</a:t>
            </a:r>
            <a:endParaRPr lang="en-US" sz="2000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Tangible Technology – Our </a:t>
            </a:r>
            <a:r>
              <a:rPr lang="en-US" u="sng" dirty="0"/>
              <a:t>entire DevSecOps stack is open source and public</a:t>
            </a:r>
            <a:r>
              <a:rPr lang="en-US" dirty="0"/>
              <a:t>, please contribute!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Avoid vendor lock-in </a:t>
            </a:r>
            <a:r>
              <a:rPr lang="en-US" dirty="0"/>
              <a:t>at the Infrastructure and Platform Layer by leveraging FOSS with Kubernetes and OCI containers,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Creating the</a:t>
            </a:r>
            <a:r>
              <a:rPr lang="en-US" u="sng" dirty="0"/>
              <a:t> DoD Centralized Artifacts Repository (DCAR) of hardened and centrally accredited containers</a:t>
            </a:r>
            <a:r>
              <a:rPr lang="en-US" dirty="0"/>
              <a:t>: selecting, certifying, and securing best of breed development tools and software capabilities (over 170+ containers) - </a:t>
            </a:r>
            <a:r>
              <a:rPr lang="en-US" dirty="0">
                <a:hlinkClick r:id="rId2"/>
              </a:rPr>
              <a:t>https://dccscr.dsop.io/dsop/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https://dcar.dsop.io</a:t>
            </a:r>
            <a:r>
              <a:rPr lang="en-US" dirty="0"/>
              <a:t> 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 dirty="0"/>
              <a:t>Baked-in Zero Trust Security</a:t>
            </a:r>
            <a:r>
              <a:rPr lang="en-US" dirty="0"/>
              <a:t> with our </a:t>
            </a:r>
            <a:r>
              <a:rPr lang="en-US" u="sng" dirty="0"/>
              <a:t>Sidecar Container Security Stack (SCSS)</a:t>
            </a:r>
            <a:r>
              <a:rPr lang="en-US" dirty="0"/>
              <a:t> leveraging behavior detection, zero trust down to the container/function level.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Leveraging a Scalable </a:t>
            </a:r>
            <a:r>
              <a:rPr lang="en-US" dirty="0" err="1"/>
              <a:t>Microservices</a:t>
            </a:r>
            <a:r>
              <a:rPr lang="en-US" dirty="0"/>
              <a:t> Architecture with </a:t>
            </a:r>
            <a:r>
              <a:rPr lang="en-US" u="sng" dirty="0"/>
              <a:t>Service Mesh</a:t>
            </a:r>
            <a:r>
              <a:rPr lang="en-US" dirty="0"/>
              <a:t>/API Gateway and baked-in security (</a:t>
            </a:r>
            <a:r>
              <a:rPr lang="en-US" dirty="0" err="1"/>
              <a:t>Istio</a:t>
            </a:r>
            <a:r>
              <a:rPr lang="en-US" dirty="0"/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Leveraging </a:t>
            </a:r>
            <a:r>
              <a:rPr lang="en-US" u="sng" dirty="0" err="1"/>
              <a:t>KNative</a:t>
            </a:r>
            <a:r>
              <a:rPr lang="en-US" u="sng" dirty="0"/>
              <a:t> to avoid lock-in</a:t>
            </a:r>
            <a:r>
              <a:rPr lang="en-US" dirty="0"/>
              <a:t> to Cloud provider </a:t>
            </a:r>
            <a:r>
              <a:rPr lang="en-US" dirty="0" err="1"/>
              <a:t>Serverless</a:t>
            </a:r>
            <a:r>
              <a:rPr lang="en-US" dirty="0"/>
              <a:t> stacks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Customized </a:t>
            </a:r>
            <a:r>
              <a:rPr lang="en-US" u="sng" dirty="0"/>
              <a:t>Open Policy Agent (OPA)</a:t>
            </a:r>
            <a:r>
              <a:rPr lang="en-US" dirty="0"/>
              <a:t> Policies!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Bringing </a:t>
            </a:r>
            <a:r>
              <a:rPr lang="en-US" b="1" dirty="0"/>
              <a:t>Enterprise IT Capabilities with Cloud One and Platform One</a:t>
            </a:r>
            <a:r>
              <a:rPr lang="en-US" dirty="0"/>
              <a:t> – Cloud and DevSecOps as Managed Services capabilities, on-boarding and support!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Standardizing metrics and define acceptable thresholds for </a:t>
            </a:r>
            <a:r>
              <a:rPr lang="en-US" u="sng" dirty="0"/>
              <a:t>DoD-wide continuous Authority to Operate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Massive </a:t>
            </a:r>
            <a:r>
              <a:rPr lang="en-US" b="1" dirty="0"/>
              <a:t>Scale Training with Self Learning Capabilities</a:t>
            </a:r>
            <a:r>
              <a:rPr lang="en-US" dirty="0"/>
              <a:t> (train over 100K people within a year) and bring state of the art DevSecOps curriculum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Creating new Agile contracting language to enable and incentivize the use of DevSecOps</a:t>
            </a:r>
          </a:p>
        </p:txBody>
      </p:sp>
    </p:spTree>
    <p:extLst>
      <p:ext uri="{BB962C8B-B14F-4D97-AF65-F5344CB8AC3E}">
        <p14:creationId xmlns:p14="http://schemas.microsoft.com/office/powerpoint/2010/main" val="657347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2335" y="7823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the DevSecOps Layers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6543380" y="1892033"/>
            <a:ext cx="5602186" cy="676499"/>
          </a:xfrm>
          <a:prstGeom prst="roundRect">
            <a:avLst/>
          </a:prstGeom>
          <a:solidFill>
            <a:srgbClr val="FFFFFF">
              <a:lumMod val="6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vert="vert" rtlCol="0" anchor="t" anchorCtr="1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232652" y="5281982"/>
            <a:ext cx="4879871" cy="1017013"/>
          </a:xfrm>
          <a:prstGeom prst="roundRect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/>
        </p:spPr>
        <p:txBody>
          <a:bodyPr vert="vert" rtlCol="0" anchor="t" anchorCtr="1"/>
          <a:lstStyle/>
          <a:p>
            <a:pPr algn="ctr"/>
            <a:r>
              <a:rPr lang="en-US" sz="2400" kern="0" dirty="0">
                <a:solidFill>
                  <a:prstClr val="black"/>
                </a:solidFill>
                <a:cs typeface="Arial" charset="0"/>
              </a:rPr>
              <a:t>Cloud One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6917012" y="2577626"/>
            <a:ext cx="5195511" cy="2744905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noFill/>
            <a:prstDash val="solid"/>
            <a:miter lim="800000"/>
          </a:ln>
          <a:effectLst/>
        </p:spPr>
        <p:txBody>
          <a:bodyPr vert="vert" rtlCol="0" anchor="t" anchorCtr="1"/>
          <a:lstStyle/>
          <a:p>
            <a:pPr algn="ctr"/>
            <a:r>
              <a:rPr lang="en-US" sz="2400" kern="0" dirty="0">
                <a:solidFill>
                  <a:prstClr val="black"/>
                </a:solidFill>
                <a:cs typeface="Arial" charset="0"/>
              </a:rPr>
              <a:t>Platform </a:t>
            </a:r>
          </a:p>
          <a:p>
            <a:pPr algn="ctr"/>
            <a:r>
              <a:rPr lang="en-US" sz="2400" kern="0" dirty="0">
                <a:solidFill>
                  <a:prstClr val="black"/>
                </a:solidFill>
                <a:cs typeface="Arial" charset="0"/>
              </a:rPr>
              <a:t>One</a:t>
            </a:r>
          </a:p>
        </p:txBody>
      </p:sp>
      <p:sp>
        <p:nvSpPr>
          <p:cNvPr id="49" name="Up-Down Arrow 48"/>
          <p:cNvSpPr/>
          <p:nvPr/>
        </p:nvSpPr>
        <p:spPr bwMode="auto">
          <a:xfrm>
            <a:off x="42335" y="1777929"/>
            <a:ext cx="1359307" cy="4878640"/>
          </a:xfrm>
          <a:prstGeom prst="upDownArrow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vert270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kern="0" dirty="0">
                <a:solidFill>
                  <a:prstClr val="white"/>
                </a:solidFill>
                <a:cs typeface="Arial" charset="0"/>
              </a:rPr>
              <a:t>Continuous Monitoring  </a:t>
            </a:r>
          </a:p>
          <a:p>
            <a:pPr algn="ctr" eaLnBrk="0" hangingPunct="0"/>
            <a:r>
              <a:rPr lang="en-US" sz="1400" kern="0" dirty="0">
                <a:solidFill>
                  <a:prstClr val="white"/>
                </a:solidFill>
                <a:cs typeface="Arial" charset="0"/>
              </a:rPr>
              <a:t>Leverages the Sidecar Container Security Stack</a:t>
            </a:r>
          </a:p>
        </p:txBody>
      </p:sp>
      <p:sp>
        <p:nvSpPr>
          <p:cNvPr id="50" name="Can 49"/>
          <p:cNvSpPr/>
          <p:nvPr/>
        </p:nvSpPr>
        <p:spPr>
          <a:xfrm>
            <a:off x="1207742" y="4804938"/>
            <a:ext cx="7703580" cy="1964603"/>
          </a:xfrm>
          <a:prstGeom prst="can">
            <a:avLst>
              <a:gd name="adj" fmla="val 50000"/>
            </a:avLst>
          </a:prstGeom>
          <a:solidFill>
            <a:srgbClr val="AC83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400" u="sng" dirty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endParaRPr lang="en-US" sz="1400" u="sng" dirty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r>
              <a:rPr lang="en-US" sz="1400" u="sng" dirty="0">
                <a:solidFill>
                  <a:prstClr val="black"/>
                </a:solidFill>
                <a:cs typeface="Arial" charset="0"/>
              </a:rPr>
              <a:t>Environment Agnostic </a:t>
            </a:r>
          </a:p>
          <a:p>
            <a:pPr algn="ctr" eaLnBrk="0" hangingPunct="0"/>
            <a:r>
              <a:rPr lang="en-US" sz="1400" dirty="0">
                <a:solidFill>
                  <a:prstClr val="black"/>
                </a:solidFill>
                <a:cs typeface="Arial" charset="0"/>
              </a:rPr>
              <a:t>Cloud One Preferred for unclassified (IL2, IL4, IL5)</a:t>
            </a:r>
          </a:p>
          <a:p>
            <a:pPr algn="ctr" eaLnBrk="0" hangingPunct="0"/>
            <a:r>
              <a:rPr lang="en-US" sz="1400" dirty="0">
                <a:solidFill>
                  <a:prstClr val="black"/>
                </a:solidFill>
                <a:cs typeface="Arial" charset="0"/>
              </a:rPr>
              <a:t>Or SC2S/C2S/FENCES </a:t>
            </a:r>
          </a:p>
          <a:p>
            <a:pPr algn="ctr" eaLnBrk="0" hangingPunct="0"/>
            <a:r>
              <a:rPr lang="en-US" sz="1400" dirty="0">
                <a:solidFill>
                  <a:prstClr val="black"/>
                </a:solidFill>
                <a:cs typeface="Arial" charset="0"/>
              </a:rPr>
              <a:t>Or </a:t>
            </a:r>
            <a:r>
              <a:rPr lang="en-US" sz="1400" dirty="0" err="1">
                <a:solidFill>
                  <a:prstClr val="black"/>
                </a:solidFill>
                <a:cs typeface="Arial" charset="0"/>
              </a:rPr>
              <a:t>on-premise</a:t>
            </a:r>
            <a:r>
              <a:rPr lang="en-US" sz="1400" dirty="0">
                <a:solidFill>
                  <a:prstClr val="black"/>
                </a:solidFill>
                <a:cs typeface="Arial" charset="0"/>
              </a:rPr>
              <a:t>/classified environments</a:t>
            </a:r>
          </a:p>
        </p:txBody>
      </p:sp>
      <p:sp>
        <p:nvSpPr>
          <p:cNvPr id="51" name="Can 50"/>
          <p:cNvSpPr/>
          <p:nvPr/>
        </p:nvSpPr>
        <p:spPr>
          <a:xfrm>
            <a:off x="1752796" y="4119136"/>
            <a:ext cx="6613473" cy="1600537"/>
          </a:xfrm>
          <a:prstGeom prst="can">
            <a:avLst>
              <a:gd name="adj" fmla="val 50000"/>
            </a:avLst>
          </a:prstGeom>
          <a:solidFill>
            <a:srgbClr val="92D05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u="sng" dirty="0">
              <a:solidFill>
                <a:prstClr val="black"/>
              </a:solidFill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u="sng" dirty="0">
                <a:solidFill>
                  <a:prstClr val="black"/>
                </a:solidFill>
                <a:cs typeface="Arial" charset="0"/>
              </a:rPr>
              <a:t>CNCF compliant Kubernetes (K8S)</a:t>
            </a:r>
            <a:endParaRPr lang="en-US" sz="1400" dirty="0">
              <a:solidFill>
                <a:prstClr val="black"/>
              </a:solidFill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cs typeface="Arial" charset="0"/>
              </a:rPr>
              <a:t>Includes Site Reliability Engineers (SREs) etc.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cs typeface="Arial" charset="0"/>
              </a:rPr>
              <a:t>Development Team selects between approved K8S stacks</a:t>
            </a:r>
          </a:p>
        </p:txBody>
      </p:sp>
      <p:sp>
        <p:nvSpPr>
          <p:cNvPr id="52" name="Can 51"/>
          <p:cNvSpPr/>
          <p:nvPr/>
        </p:nvSpPr>
        <p:spPr>
          <a:xfrm>
            <a:off x="2228944" y="3015764"/>
            <a:ext cx="5661177" cy="1808356"/>
          </a:xfrm>
          <a:prstGeom prst="can">
            <a:avLst>
              <a:gd name="adj" fmla="val 50000"/>
            </a:avLst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400" u="sng" kern="0" dirty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endParaRPr lang="en-US" sz="1400" u="sng" kern="0" dirty="0">
              <a:solidFill>
                <a:prstClr val="black"/>
              </a:solidFill>
              <a:cs typeface="Arial" charset="0"/>
            </a:endParaRPr>
          </a:p>
          <a:p>
            <a:pPr algn="ctr" eaLnBrk="0" hangingPunct="0"/>
            <a:r>
              <a:rPr lang="en-US" sz="1400" u="sng" kern="0" dirty="0">
                <a:solidFill>
                  <a:prstClr val="black"/>
                </a:solidFill>
                <a:cs typeface="Arial" charset="0"/>
              </a:rPr>
              <a:t>Fully</a:t>
            </a:r>
            <a:r>
              <a:rPr lang="en-US" sz="1400" kern="0" dirty="0">
                <a:solidFill>
                  <a:prstClr val="black"/>
                </a:solidFill>
                <a:cs typeface="Arial" charset="0"/>
              </a:rPr>
              <a:t> containerized, leverages DoD approved containers from DCAR</a:t>
            </a:r>
          </a:p>
          <a:p>
            <a:pPr algn="ctr" eaLnBrk="0" hangingPunct="0"/>
            <a:r>
              <a:rPr lang="en-US" sz="1400" kern="0" dirty="0">
                <a:solidFill>
                  <a:prstClr val="black"/>
                </a:solidFill>
                <a:cs typeface="Arial" charset="0"/>
              </a:rPr>
              <a:t>Development Team selects tools from 172 approved containers or custom containers</a:t>
            </a:r>
          </a:p>
        </p:txBody>
      </p:sp>
      <p:sp>
        <p:nvSpPr>
          <p:cNvPr id="53" name="Can 52"/>
          <p:cNvSpPr/>
          <p:nvPr/>
        </p:nvSpPr>
        <p:spPr>
          <a:xfrm>
            <a:off x="2825009" y="2284310"/>
            <a:ext cx="4469046" cy="1447610"/>
          </a:xfrm>
          <a:prstGeom prst="can">
            <a:avLst>
              <a:gd name="adj" fmla="val 50000"/>
            </a:avLst>
          </a:prstGeom>
          <a:solidFill>
            <a:srgbClr val="00C49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black"/>
              </a:solidFill>
              <a:cs typeface="Arial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prstClr val="black"/>
                </a:solidFill>
                <a:cs typeface="Arial" charset="0"/>
              </a:rPr>
              <a:t>Brings baked-in security and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prstClr val="black"/>
                </a:solidFill>
                <a:cs typeface="Arial" charset="0"/>
              </a:rPr>
              <a:t>Microservices</a:t>
            </a:r>
            <a:r>
              <a:rPr lang="en-US" sz="1400" dirty="0">
                <a:solidFill>
                  <a:prstClr val="black"/>
                </a:solidFill>
                <a:cs typeface="Arial" charset="0"/>
              </a:rPr>
              <a:t> architecture enablement</a:t>
            </a:r>
          </a:p>
        </p:txBody>
      </p:sp>
      <p:sp>
        <p:nvSpPr>
          <p:cNvPr id="54" name="Can 53"/>
          <p:cNvSpPr/>
          <p:nvPr/>
        </p:nvSpPr>
        <p:spPr>
          <a:xfrm>
            <a:off x="3575686" y="1645129"/>
            <a:ext cx="2967693" cy="1211706"/>
          </a:xfrm>
          <a:prstGeom prst="can">
            <a:avLst>
              <a:gd name="adj" fmla="val 41291"/>
            </a:avLst>
          </a:prstGeom>
          <a:solidFill>
            <a:srgbClr val="FFFFFF">
              <a:lumMod val="65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Arial" charset="0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charset="0"/>
              </a:rPr>
              <a:t>Development Teams can build software/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charset="0"/>
              </a:rPr>
              <a:t>microservices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Arial" charset="0"/>
              </a:rPr>
              <a:t> leveraging hardened containers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8366269" y="5322531"/>
            <a:ext cx="2584851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6" name="Straight Connector 55"/>
          <p:cNvCxnSpPr/>
          <p:nvPr/>
        </p:nvCxnSpPr>
        <p:spPr>
          <a:xfrm>
            <a:off x="8918720" y="6298995"/>
            <a:ext cx="2005585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7" name="Rectangle 56"/>
          <p:cNvSpPr/>
          <p:nvPr/>
        </p:nvSpPr>
        <p:spPr>
          <a:xfrm>
            <a:off x="9221281" y="5464073"/>
            <a:ext cx="1553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Infrastructure </a:t>
            </a:r>
          </a:p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Layer 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7863626" y="4431938"/>
            <a:ext cx="3087494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9202644" y="4545333"/>
            <a:ext cx="10719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Platform </a:t>
            </a:r>
          </a:p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Layer 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4547FB4-55E5-2541-9A0F-5729302C9C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629" y="4712450"/>
            <a:ext cx="881772" cy="66987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4547FB4-55E5-2541-9A0F-5729302C9C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165" y="3526374"/>
            <a:ext cx="881772" cy="669874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D4547FB4-55E5-2541-9A0F-5729302C9C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6029" y="2808436"/>
            <a:ext cx="881772" cy="66987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261394" y="3413203"/>
            <a:ext cx="3689726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7778853" y="3515881"/>
            <a:ext cx="30507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Continuous Integration / Continuous Delivery </a:t>
            </a:r>
          </a:p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(CI/CD) Layer</a:t>
            </a:r>
          </a:p>
        </p:txBody>
      </p:sp>
      <p:sp>
        <p:nvSpPr>
          <p:cNvPr id="65" name="Rectangle 64"/>
          <p:cNvSpPr/>
          <p:nvPr/>
        </p:nvSpPr>
        <p:spPr>
          <a:xfrm>
            <a:off x="2818921" y="3915210"/>
            <a:ext cx="53568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prstClr val="white"/>
              </a:solidFill>
              <a:cs typeface="Arial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6510249" y="2570432"/>
            <a:ext cx="4389120" cy="0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7" name="Rectangle 66"/>
          <p:cNvSpPr/>
          <p:nvPr/>
        </p:nvSpPr>
        <p:spPr>
          <a:xfrm>
            <a:off x="7978672" y="2676809"/>
            <a:ext cx="1569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Service Mesh </a:t>
            </a:r>
          </a:p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Layer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6533184" y="1887168"/>
            <a:ext cx="4417936" cy="4865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9" name="Rectangle 68"/>
          <p:cNvSpPr/>
          <p:nvPr/>
        </p:nvSpPr>
        <p:spPr>
          <a:xfrm>
            <a:off x="7332058" y="1926002"/>
            <a:ext cx="15691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Application</a:t>
            </a:r>
          </a:p>
          <a:p>
            <a:pPr algn="ctr" eaLnBrk="0" hangingPunct="0"/>
            <a:r>
              <a:rPr lang="en-US" b="1" dirty="0">
                <a:solidFill>
                  <a:prstClr val="black"/>
                </a:solidFill>
                <a:cs typeface="Arial" charset="0"/>
              </a:rPr>
              <a:t>Layer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1642" y="5824866"/>
            <a:ext cx="871727" cy="39227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>
            <a:off x="10924306" y="1887168"/>
            <a:ext cx="26814" cy="4417302"/>
          </a:xfrm>
          <a:prstGeom prst="line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467867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allout: Line 26">
            <a:extLst>
              <a:ext uri="{FF2B5EF4-FFF2-40B4-BE49-F238E27FC236}">
                <a16:creationId xmlns:a16="http://schemas.microsoft.com/office/drawing/2014/main" id="{3ACEC9D0-CA0A-4D31-9E5F-BA89AD8D6EC2}"/>
              </a:ext>
            </a:extLst>
          </p:cNvPr>
          <p:cNvSpPr/>
          <p:nvPr/>
        </p:nvSpPr>
        <p:spPr>
          <a:xfrm>
            <a:off x="143101" y="5816380"/>
            <a:ext cx="1772084" cy="841432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lowchart: Off-page Connector 81">
            <a:extLst>
              <a:ext uri="{FF2B5EF4-FFF2-40B4-BE49-F238E27FC236}">
                <a16:creationId xmlns:a16="http://schemas.microsoft.com/office/drawing/2014/main" id="{0161F143-5D05-4B29-A831-6F1703BAD03E}"/>
              </a:ext>
            </a:extLst>
          </p:cNvPr>
          <p:cNvSpPr/>
          <p:nvPr/>
        </p:nvSpPr>
        <p:spPr>
          <a:xfrm>
            <a:off x="2180573" y="5110972"/>
            <a:ext cx="2038350" cy="1544547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ARTIFACTS</a:t>
            </a:r>
          </a:p>
        </p:txBody>
      </p:sp>
      <p:sp>
        <p:nvSpPr>
          <p:cNvPr id="69" name="Callout: Line 68">
            <a:extLst>
              <a:ext uri="{FF2B5EF4-FFF2-40B4-BE49-F238E27FC236}">
                <a16:creationId xmlns:a16="http://schemas.microsoft.com/office/drawing/2014/main" id="{F0817BAB-1610-42DE-8341-6987E1740860}"/>
              </a:ext>
            </a:extLst>
          </p:cNvPr>
          <p:cNvSpPr/>
          <p:nvPr/>
        </p:nvSpPr>
        <p:spPr>
          <a:xfrm>
            <a:off x="10270411" y="4492724"/>
            <a:ext cx="1772084" cy="2293087"/>
          </a:xfrm>
          <a:prstGeom prst="borderCallout1">
            <a:avLst>
              <a:gd name="adj1" fmla="val 48022"/>
              <a:gd name="adj2" fmla="val -8"/>
              <a:gd name="adj3" fmla="val 48003"/>
              <a:gd name="adj4" fmla="val -2117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lowchart: Off-page Connector 66">
            <a:extLst>
              <a:ext uri="{FF2B5EF4-FFF2-40B4-BE49-F238E27FC236}">
                <a16:creationId xmlns:a16="http://schemas.microsoft.com/office/drawing/2014/main" id="{187856CE-7479-48AE-B810-E81B4FE8582F}"/>
              </a:ext>
            </a:extLst>
          </p:cNvPr>
          <p:cNvSpPr/>
          <p:nvPr/>
        </p:nvSpPr>
        <p:spPr>
          <a:xfrm>
            <a:off x="7970752" y="4229973"/>
            <a:ext cx="2038350" cy="2215399"/>
          </a:xfrm>
          <a:prstGeom prst="flowChartOffpageConnector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</a:p>
        </p:txBody>
      </p:sp>
      <p:sp>
        <p:nvSpPr>
          <p:cNvPr id="65" name="Callout: Line 64">
            <a:extLst>
              <a:ext uri="{FF2B5EF4-FFF2-40B4-BE49-F238E27FC236}">
                <a16:creationId xmlns:a16="http://schemas.microsoft.com/office/drawing/2014/main" id="{0D9B99EF-3118-47D6-A0F5-B2C422C01FF0}"/>
              </a:ext>
            </a:extLst>
          </p:cNvPr>
          <p:cNvSpPr/>
          <p:nvPr/>
        </p:nvSpPr>
        <p:spPr>
          <a:xfrm>
            <a:off x="10276815" y="2385624"/>
            <a:ext cx="1772084" cy="2030045"/>
          </a:xfrm>
          <a:prstGeom prst="borderCallout1">
            <a:avLst>
              <a:gd name="adj1" fmla="val 48257"/>
              <a:gd name="adj2" fmla="val -327"/>
              <a:gd name="adj3" fmla="val 48003"/>
              <a:gd name="adj4" fmla="val -2117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lowchart: Off-page Connector 59">
            <a:extLst>
              <a:ext uri="{FF2B5EF4-FFF2-40B4-BE49-F238E27FC236}">
                <a16:creationId xmlns:a16="http://schemas.microsoft.com/office/drawing/2014/main" id="{7936E487-4235-4424-A111-147505F83C8C}"/>
              </a:ext>
            </a:extLst>
          </p:cNvPr>
          <p:cNvSpPr/>
          <p:nvPr/>
        </p:nvSpPr>
        <p:spPr>
          <a:xfrm>
            <a:off x="7970752" y="2324391"/>
            <a:ext cx="2038350" cy="2415133"/>
          </a:xfrm>
          <a:prstGeom prst="flowChartOffpageConnector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</a:t>
            </a:r>
          </a:p>
        </p:txBody>
      </p:sp>
      <p:sp>
        <p:nvSpPr>
          <p:cNvPr id="40" name="Callout: Line 39">
            <a:extLst>
              <a:ext uri="{FF2B5EF4-FFF2-40B4-BE49-F238E27FC236}">
                <a16:creationId xmlns:a16="http://schemas.microsoft.com/office/drawing/2014/main" id="{82BD6D4B-1040-4371-867B-0A282A2772E0}"/>
              </a:ext>
            </a:extLst>
          </p:cNvPr>
          <p:cNvSpPr/>
          <p:nvPr/>
        </p:nvSpPr>
        <p:spPr>
          <a:xfrm>
            <a:off x="139401" y="4153868"/>
            <a:ext cx="1772084" cy="1608026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lowchart: Off-page Connector 40">
            <a:extLst>
              <a:ext uri="{FF2B5EF4-FFF2-40B4-BE49-F238E27FC236}">
                <a16:creationId xmlns:a16="http://schemas.microsoft.com/office/drawing/2014/main" id="{53D1CF24-E6C4-442B-98D8-FE56963CAE2C}"/>
              </a:ext>
            </a:extLst>
          </p:cNvPr>
          <p:cNvSpPr/>
          <p:nvPr/>
        </p:nvSpPr>
        <p:spPr>
          <a:xfrm>
            <a:off x="2185929" y="3964512"/>
            <a:ext cx="2038350" cy="1544547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E6C43D9E-11C2-44BE-B6C5-DC2F68F63B44}"/>
              </a:ext>
            </a:extLst>
          </p:cNvPr>
          <p:cNvSpPr/>
          <p:nvPr/>
        </p:nvSpPr>
        <p:spPr>
          <a:xfrm>
            <a:off x="149505" y="3113743"/>
            <a:ext cx="1772084" cy="950964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Flowchart: Off-page Connector 34">
            <a:extLst>
              <a:ext uri="{FF2B5EF4-FFF2-40B4-BE49-F238E27FC236}">
                <a16:creationId xmlns:a16="http://schemas.microsoft.com/office/drawing/2014/main" id="{3672724C-F0DD-44F8-844C-9ECCBAEB4DF7}"/>
              </a:ext>
            </a:extLst>
          </p:cNvPr>
          <p:cNvSpPr/>
          <p:nvPr/>
        </p:nvSpPr>
        <p:spPr>
          <a:xfrm>
            <a:off x="2179411" y="2906057"/>
            <a:ext cx="2038350" cy="1544547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D59A341-4C4A-4262-A938-7B2E77FB7B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510" y="3149539"/>
            <a:ext cx="1045029" cy="3657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832EAF4-4B4F-4D01-A590-6D497B442A3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17" y="3589594"/>
            <a:ext cx="1197254" cy="3657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695CB1F-D2D5-4963-B6FB-5CE787D2F7A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259" y="3159044"/>
            <a:ext cx="404155" cy="3657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09D8A0-B20F-4988-9515-A19937F6B87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3457" y="2161146"/>
            <a:ext cx="669828" cy="461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3E1671-A098-4DFD-B949-3594AD77301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265" y="1897495"/>
            <a:ext cx="968189" cy="274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8510297-CD82-493A-9118-9AC81D04F9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21" y="2269676"/>
            <a:ext cx="1084521" cy="274320"/>
          </a:xfrm>
          <a:prstGeom prst="rect">
            <a:avLst/>
          </a:prstGeom>
        </p:spPr>
      </p:pic>
      <p:sp>
        <p:nvSpPr>
          <p:cNvPr id="21" name="Callout: Line 20">
            <a:extLst>
              <a:ext uri="{FF2B5EF4-FFF2-40B4-BE49-F238E27FC236}">
                <a16:creationId xmlns:a16="http://schemas.microsoft.com/office/drawing/2014/main" id="{BCB9E7E2-6428-45D9-BA5E-5BA6F2F316B2}"/>
              </a:ext>
            </a:extLst>
          </p:cNvPr>
          <p:cNvSpPr/>
          <p:nvPr/>
        </p:nvSpPr>
        <p:spPr>
          <a:xfrm>
            <a:off x="148309" y="1805104"/>
            <a:ext cx="1772084" cy="1260825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lowchart: Off-page Connector 21">
            <a:extLst>
              <a:ext uri="{FF2B5EF4-FFF2-40B4-BE49-F238E27FC236}">
                <a16:creationId xmlns:a16="http://schemas.microsoft.com/office/drawing/2014/main" id="{0F8C1E37-A4EB-497E-AB51-2426D514E483}"/>
              </a:ext>
            </a:extLst>
          </p:cNvPr>
          <p:cNvSpPr/>
          <p:nvPr/>
        </p:nvSpPr>
        <p:spPr>
          <a:xfrm>
            <a:off x="2182442" y="1675237"/>
            <a:ext cx="2038350" cy="1544547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</a:t>
            </a:r>
          </a:p>
        </p:txBody>
      </p:sp>
      <p:sp>
        <p:nvSpPr>
          <p:cNvPr id="4" name="Ribbon: Curved and Tilted Up 3">
            <a:extLst>
              <a:ext uri="{FF2B5EF4-FFF2-40B4-BE49-F238E27FC236}">
                <a16:creationId xmlns:a16="http://schemas.microsoft.com/office/drawing/2014/main" id="{A57334B3-9637-4D28-A900-7B359FA789B8}"/>
              </a:ext>
            </a:extLst>
          </p:cNvPr>
          <p:cNvSpPr/>
          <p:nvPr/>
        </p:nvSpPr>
        <p:spPr>
          <a:xfrm>
            <a:off x="4549896" y="2457450"/>
            <a:ext cx="3092208" cy="1943100"/>
          </a:xfrm>
          <a:prstGeom prst="ellipseRibbon2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“Continuous Integration &amp;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Continuous Delivery”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Orchestration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F3D9E0F-5DC6-466F-918D-7D7B8ACB455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806" y="2061823"/>
            <a:ext cx="1169813" cy="376221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462C1500-FE0B-4735-9B0A-DE08BBEE61DD}"/>
              </a:ext>
            </a:extLst>
          </p:cNvPr>
          <p:cNvSpPr txBox="1"/>
          <p:nvPr/>
        </p:nvSpPr>
        <p:spPr>
          <a:xfrm>
            <a:off x="4257520" y="19688"/>
            <a:ext cx="3744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DoD Enterprise DevSecOps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Technology Stack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ENTIRELY CONTAINERIZED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(Exemplar)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C5A28880-8ADE-4DBB-B0A9-5D89F58103D4}"/>
              </a:ext>
            </a:extLst>
          </p:cNvPr>
          <p:cNvSpPr/>
          <p:nvPr/>
        </p:nvSpPr>
        <p:spPr>
          <a:xfrm>
            <a:off x="138149" y="294346"/>
            <a:ext cx="1772084" cy="1456271"/>
          </a:xfrm>
          <a:prstGeom prst="borderCallout1">
            <a:avLst>
              <a:gd name="adj1" fmla="val 49312"/>
              <a:gd name="adj2" fmla="val 99883"/>
              <a:gd name="adj3" fmla="val 49058"/>
              <a:gd name="adj4" fmla="val 13015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lowchart: Off-page Connector 11">
            <a:extLst>
              <a:ext uri="{FF2B5EF4-FFF2-40B4-BE49-F238E27FC236}">
                <a16:creationId xmlns:a16="http://schemas.microsoft.com/office/drawing/2014/main" id="{CE24A949-1BDC-4D2F-9E36-93A166B493C7}"/>
              </a:ext>
            </a:extLst>
          </p:cNvPr>
          <p:cNvSpPr/>
          <p:nvPr/>
        </p:nvSpPr>
        <p:spPr>
          <a:xfrm>
            <a:off x="2183602" y="315420"/>
            <a:ext cx="2038350" cy="1822450"/>
          </a:xfrm>
          <a:prstGeom prst="flowChartOffpageConnector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B9A3D9-041D-4CF7-B76C-CF0AE3E888E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048" y="389121"/>
            <a:ext cx="705612" cy="1843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CBD658-BFBE-47EA-B26F-BD81F8656EE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749" y="1005939"/>
            <a:ext cx="529367" cy="5293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EE7461-B77D-46AB-90B8-FF5ED4442660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09" y="1016761"/>
            <a:ext cx="542369" cy="542369"/>
          </a:xfrm>
          <a:prstGeom prst="rect">
            <a:avLst/>
          </a:prstGeom>
        </p:spPr>
      </p:pic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78AF04D3-5870-4781-A222-84182F842188}"/>
              </a:ext>
            </a:extLst>
          </p:cNvPr>
          <p:cNvSpPr/>
          <p:nvPr/>
        </p:nvSpPr>
        <p:spPr>
          <a:xfrm rot="3098243">
            <a:off x="3729877" y="1657623"/>
            <a:ext cx="176627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2908F9-40F6-4389-8460-0AA94F1669AD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414" y="2577352"/>
            <a:ext cx="698014" cy="4654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ADB49E-9BCF-4DB1-9D00-A82011E12D6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473" y="1887460"/>
            <a:ext cx="802895" cy="274320"/>
          </a:xfrm>
          <a:prstGeom prst="rect">
            <a:avLst/>
          </a:prstGeom>
        </p:spPr>
      </p:pic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1D77B507-C691-4493-9B2E-16A78B37173A}"/>
              </a:ext>
            </a:extLst>
          </p:cNvPr>
          <p:cNvSpPr/>
          <p:nvPr/>
        </p:nvSpPr>
        <p:spPr>
          <a:xfrm rot="1328032">
            <a:off x="3989853" y="2489174"/>
            <a:ext cx="104976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52FEC05D-9FC1-4C80-97A4-6D67DB853599}"/>
              </a:ext>
            </a:extLst>
          </p:cNvPr>
          <p:cNvSpPr/>
          <p:nvPr/>
        </p:nvSpPr>
        <p:spPr>
          <a:xfrm rot="19329034">
            <a:off x="3732459" y="4135665"/>
            <a:ext cx="176627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D48CEAA-2FE5-4761-BDFA-0B1EBF47F1A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320" y="4786236"/>
            <a:ext cx="580571" cy="1828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0F26370-353D-4936-A222-64503064BAB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8965" y="4436507"/>
            <a:ext cx="206426" cy="2743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5CD98B7-62CE-4CC6-9E2C-B80D2C0EED6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007" y="4743827"/>
            <a:ext cx="816864" cy="2743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5E16938-A4C0-4268-9545-901CF01572AB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842" b="26285"/>
          <a:stretch/>
        </p:blipFill>
        <p:spPr>
          <a:xfrm>
            <a:off x="184253" y="4437587"/>
            <a:ext cx="898636" cy="2743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4BE9B4-0A01-4CA7-851D-74BE1980D660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946" y="4206339"/>
            <a:ext cx="512748" cy="18288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376921D-4575-44C8-999B-B6C7B21E217A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678" y="4180121"/>
            <a:ext cx="658368" cy="1828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C227077-9E9D-445B-938E-8352F0F209E0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91" y="5123161"/>
            <a:ext cx="633046" cy="182880"/>
          </a:xfrm>
          <a:prstGeom prst="rect">
            <a:avLst/>
          </a:prstGeom>
        </p:spPr>
      </p:pic>
      <p:sp>
        <p:nvSpPr>
          <p:cNvPr id="52" name="Callout: Line 51">
            <a:extLst>
              <a:ext uri="{FF2B5EF4-FFF2-40B4-BE49-F238E27FC236}">
                <a16:creationId xmlns:a16="http://schemas.microsoft.com/office/drawing/2014/main" id="{9C787895-A0BD-473A-999C-7E85857B515A}"/>
              </a:ext>
            </a:extLst>
          </p:cNvPr>
          <p:cNvSpPr/>
          <p:nvPr/>
        </p:nvSpPr>
        <p:spPr>
          <a:xfrm>
            <a:off x="10280382" y="294346"/>
            <a:ext cx="1772084" cy="2030045"/>
          </a:xfrm>
          <a:prstGeom prst="borderCallout1">
            <a:avLst>
              <a:gd name="adj1" fmla="val 48092"/>
              <a:gd name="adj2" fmla="val -304"/>
              <a:gd name="adj3" fmla="val 48003"/>
              <a:gd name="adj4" fmla="val -21177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Flowchart: Off-page Connector 52">
            <a:extLst>
              <a:ext uri="{FF2B5EF4-FFF2-40B4-BE49-F238E27FC236}">
                <a16:creationId xmlns:a16="http://schemas.microsoft.com/office/drawing/2014/main" id="{F3B67C60-9F63-4B63-9877-1EEAF4F98AE2}"/>
              </a:ext>
            </a:extLst>
          </p:cNvPr>
          <p:cNvSpPr/>
          <p:nvPr/>
        </p:nvSpPr>
        <p:spPr>
          <a:xfrm>
            <a:off x="7970753" y="315420"/>
            <a:ext cx="2038350" cy="2693026"/>
          </a:xfrm>
          <a:prstGeom prst="flowChartOffpageConnector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&amp;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OPERATE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4BCF6CA-AD48-45A1-8D20-D02AE3A1ED1B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9100" y="1342878"/>
            <a:ext cx="1012122" cy="36576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C5CBDCD-8FB9-4B0E-AE56-3ECB2E00C401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4482" y="762666"/>
            <a:ext cx="678051" cy="4572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FE93211-76F6-4291-B043-CB799CF2F441}"/>
              </a:ext>
            </a:extLst>
          </p:cNvPr>
          <p:cNvPicPr>
            <a:picLocks noChangeAspect="1"/>
          </p:cNvPicPr>
          <p:nvPr/>
        </p:nvPicPr>
        <p:blipFill rotWithShape="1"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0885" y="304858"/>
            <a:ext cx="1209022" cy="457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2B19C5D-1752-405D-8C93-62F26952F4BF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63165" y="804895"/>
            <a:ext cx="729465" cy="457200"/>
          </a:xfrm>
          <a:prstGeom prst="rect">
            <a:avLst/>
          </a:prstGeom>
        </p:spPr>
      </p:pic>
      <p:sp>
        <p:nvSpPr>
          <p:cNvPr id="58" name="Arrow: Left-Right 57">
            <a:extLst>
              <a:ext uri="{FF2B5EF4-FFF2-40B4-BE49-F238E27FC236}">
                <a16:creationId xmlns:a16="http://schemas.microsoft.com/office/drawing/2014/main" id="{6ECB9143-35D1-49FE-BFBF-9A7BDB74DC60}"/>
              </a:ext>
            </a:extLst>
          </p:cNvPr>
          <p:cNvSpPr/>
          <p:nvPr/>
        </p:nvSpPr>
        <p:spPr>
          <a:xfrm rot="18501757" flipV="1">
            <a:off x="6889620" y="1719597"/>
            <a:ext cx="176627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EDFD393-5F03-45A1-B817-398566B7B531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8420" y="3165214"/>
            <a:ext cx="809615" cy="54864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4905676-900A-436B-9D6A-3A3F3AE92F96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976" y="2435509"/>
            <a:ext cx="457200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56CE495-7024-42C6-8B7B-CBDC6DC9CB5E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708" y="4036022"/>
            <a:ext cx="1377376" cy="246888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1E2178-E016-4C25-A5E4-77B6A89567D8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0157" y="3633659"/>
            <a:ext cx="1033678" cy="32004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8D8338F-E60E-4C4F-A323-BDB28D016976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2987" y="2885661"/>
            <a:ext cx="576073" cy="457200"/>
          </a:xfrm>
          <a:prstGeom prst="rect">
            <a:avLst/>
          </a:prstGeom>
        </p:spPr>
      </p:pic>
      <p:sp>
        <p:nvSpPr>
          <p:cNvPr id="66" name="Arrow: Left-Right 65">
            <a:extLst>
              <a:ext uri="{FF2B5EF4-FFF2-40B4-BE49-F238E27FC236}">
                <a16:creationId xmlns:a16="http://schemas.microsoft.com/office/drawing/2014/main" id="{59FCCAB5-556A-4EF0-A683-F5D9729AC778}"/>
              </a:ext>
            </a:extLst>
          </p:cNvPr>
          <p:cNvSpPr/>
          <p:nvPr/>
        </p:nvSpPr>
        <p:spPr>
          <a:xfrm flipV="1">
            <a:off x="7223304" y="3353073"/>
            <a:ext cx="859857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Arrow: Left-Right 67">
            <a:extLst>
              <a:ext uri="{FF2B5EF4-FFF2-40B4-BE49-F238E27FC236}">
                <a16:creationId xmlns:a16="http://schemas.microsoft.com/office/drawing/2014/main" id="{B5E60810-90EC-4BEF-83CA-AD51B5469D3C}"/>
              </a:ext>
            </a:extLst>
          </p:cNvPr>
          <p:cNvSpPr/>
          <p:nvPr/>
        </p:nvSpPr>
        <p:spPr>
          <a:xfrm rot="3120000" flipV="1">
            <a:off x="6907553" y="4963012"/>
            <a:ext cx="1766276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63C038E-569A-4892-BF2F-D7C02C4F75CB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5193" y="6321391"/>
            <a:ext cx="943606" cy="35951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698B47F-EBDE-4E5A-80AD-A3011EDC2CA0}"/>
              </a:ext>
            </a:extLst>
          </p:cNvPr>
          <p:cNvPicPr>
            <a:picLocks noChangeAspect="1"/>
          </p:cNvPicPr>
          <p:nvPr/>
        </p:nvPicPr>
        <p:blipFill rotWithShape="1"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9976" y="5799998"/>
            <a:ext cx="1025762" cy="36576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59C1E45-0766-41AF-82AA-FDDC68C809F6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5384" y="5284536"/>
            <a:ext cx="1119554" cy="36576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F32419-8EB2-4E5A-89C5-87A218FF5501}"/>
              </a:ext>
            </a:extLst>
          </p:cNvPr>
          <p:cNvSpPr/>
          <p:nvPr/>
        </p:nvSpPr>
        <p:spPr>
          <a:xfrm>
            <a:off x="4853988" y="5066925"/>
            <a:ext cx="2573079" cy="16747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and Container Management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8317E2A-A72C-4826-9580-9B99F6880240}"/>
              </a:ext>
            </a:extLst>
          </p:cNvPr>
          <p:cNvPicPr>
            <a:picLocks noChangeAspect="1"/>
          </p:cNvPicPr>
          <p:nvPr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4484" y="5897906"/>
            <a:ext cx="1421356" cy="73555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2AFF5B9-367F-4DFA-B917-55C29013E66D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6101" y="5359509"/>
            <a:ext cx="1859797" cy="5486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0453" y="9346613"/>
            <a:ext cx="252585" cy="1422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1555" y="4539203"/>
            <a:ext cx="938936" cy="528934"/>
          </a:xfrm>
          <a:prstGeom prst="rect">
            <a:avLst/>
          </a:prstGeom>
        </p:spPr>
      </p:pic>
      <p:pic>
        <p:nvPicPr>
          <p:cNvPr id="5" name="Picture 2" descr="Image result for twistlock logo"/>
          <p:cNvPicPr>
            <a:picLocks noChangeAspect="1" noChangeArrowheads="1"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619" y="5421987"/>
            <a:ext cx="793471" cy="19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qua security logo"/>
          <p:cNvPicPr>
            <a:picLocks noChangeAspect="1" noChangeArrowheads="1"/>
          </p:cNvPicPr>
          <p:nvPr/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6525" y="5402546"/>
            <a:ext cx="574206" cy="20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Image result for gitlab logo"/>
          <p:cNvPicPr>
            <a:picLocks noChangeAspect="1" noChangeArrowheads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634" y="664577"/>
            <a:ext cx="860869" cy="30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Image result for gitlab logo"/>
          <p:cNvPicPr>
            <a:picLocks noChangeAspect="1" noChangeArrowheads="1"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29490" y="1308124"/>
            <a:ext cx="1133017" cy="40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nchore"/>
          <p:cNvPicPr>
            <a:picLocks noChangeAspect="1" noChangeArrowheads="1"/>
          </p:cNvPicPr>
          <p:nvPr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1996" y="5086328"/>
            <a:ext cx="660608" cy="172880"/>
          </a:xfrm>
          <a:prstGeom prst="rect">
            <a:avLst/>
          </a:prstGeom>
          <a:noFill/>
          <a:effectLst>
            <a:outerShdw blurRad="76200" dist="38100" dir="2700000" algn="tl" rotWithShape="0">
              <a:prstClr val="black">
                <a:alpha val="9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helm kubernetes"/>
          <p:cNvPicPr>
            <a:picLocks noChangeAspect="1" noChangeArrowheads="1"/>
          </p:cNvPicPr>
          <p:nvPr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46791" y="1700640"/>
            <a:ext cx="545839" cy="54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0A074E3-3D96-4CF9-A0D6-8C65451FB49D}"/>
              </a:ext>
            </a:extLst>
          </p:cNvPr>
          <p:cNvPicPr>
            <a:picLocks noChangeAspect="1"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703" y="5856504"/>
            <a:ext cx="685800" cy="27432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D8B85E0-7CE4-46D7-B0AC-390AC26CE416}"/>
              </a:ext>
            </a:extLst>
          </p:cNvPr>
          <p:cNvPicPr>
            <a:picLocks noChangeAspect="1"/>
          </p:cNvPicPr>
          <p:nvPr/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30" y="5881682"/>
            <a:ext cx="826265" cy="27432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E36ACCBB-CADA-4B62-BD7E-1542901FCF40}"/>
              </a:ext>
            </a:extLst>
          </p:cNvPr>
          <p:cNvPicPr>
            <a:picLocks noChangeAspect="1"/>
          </p:cNvPicPr>
          <p:nvPr/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406" y="6330058"/>
            <a:ext cx="746897" cy="18288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A2B7685E-3B0E-42C3-BE5F-27C2638709AE}"/>
              </a:ext>
            </a:extLst>
          </p:cNvPr>
          <p:cNvPicPr>
            <a:picLocks noChangeAspect="1"/>
          </p:cNvPicPr>
          <p:nvPr/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525" y="6337742"/>
            <a:ext cx="723014" cy="182880"/>
          </a:xfrm>
          <a:prstGeom prst="rect">
            <a:avLst/>
          </a:prstGeom>
        </p:spPr>
      </p:pic>
      <p:sp>
        <p:nvSpPr>
          <p:cNvPr id="86" name="Arrow: Left-Right 29">
            <a:extLst>
              <a:ext uri="{FF2B5EF4-FFF2-40B4-BE49-F238E27FC236}">
                <a16:creationId xmlns:a16="http://schemas.microsoft.com/office/drawing/2014/main" id="{889F70C5-ACBC-46EE-82DD-D096DDFEE722}"/>
              </a:ext>
            </a:extLst>
          </p:cNvPr>
          <p:cNvSpPr/>
          <p:nvPr/>
        </p:nvSpPr>
        <p:spPr>
          <a:xfrm rot="18584804">
            <a:off x="3666131" y="4776686"/>
            <a:ext cx="2367023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Arrow: Left-Right 65">
            <a:extLst>
              <a:ext uri="{FF2B5EF4-FFF2-40B4-BE49-F238E27FC236}">
                <a16:creationId xmlns:a16="http://schemas.microsoft.com/office/drawing/2014/main" id="{59FCCAB5-556A-4EF0-A683-F5D9729AC778}"/>
              </a:ext>
            </a:extLst>
          </p:cNvPr>
          <p:cNvSpPr/>
          <p:nvPr/>
        </p:nvSpPr>
        <p:spPr>
          <a:xfrm flipV="1">
            <a:off x="4082300" y="3330483"/>
            <a:ext cx="859857" cy="433565"/>
          </a:xfrm>
          <a:prstGeom prst="left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2" descr="Image result for kubernetes operators"/>
          <p:cNvPicPr>
            <a:picLocks noChangeAspect="1" noChangeArrowheads="1"/>
          </p:cNvPicPr>
          <p:nvPr/>
        </p:nvPicPr>
        <p:blipFill rotWithShape="1"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455669" y="1814592"/>
            <a:ext cx="894258" cy="35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6413" y="1653738"/>
            <a:ext cx="1230280" cy="43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14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403682" y="9246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Sidecar Container Security Stack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403682" y="2085851"/>
            <a:ext cx="11417852" cy="56017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Baked-in Zero Trust security down to the Container/Function level with </a:t>
            </a:r>
            <a:r>
              <a:rPr lang="en-US" sz="3200" dirty="0" err="1">
                <a:latin typeface="+mn-lt"/>
              </a:rPr>
              <a:t>Istio</a:t>
            </a:r>
            <a:r>
              <a:rPr lang="en-US" sz="3200" dirty="0">
                <a:latin typeface="+mn-lt"/>
              </a:rPr>
              <a:t> (Envoy) and </a:t>
            </a:r>
            <a:r>
              <a:rPr lang="en-US" sz="3200" dirty="0" err="1">
                <a:latin typeface="+mn-lt"/>
              </a:rPr>
              <a:t>Knative</a:t>
            </a:r>
            <a:r>
              <a:rPr lang="en-US" sz="3200" dirty="0">
                <a:latin typeface="+mn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Centralized logging and telemetry with </a:t>
            </a:r>
            <a:r>
              <a:rPr lang="en-US" sz="3200" dirty="0" err="1">
                <a:latin typeface="+mn-lt"/>
              </a:rPr>
              <a:t>Elasticsearch</a:t>
            </a:r>
            <a:r>
              <a:rPr lang="en-US" sz="3200" dirty="0">
                <a:latin typeface="+mn-lt"/>
              </a:rPr>
              <a:t>, </a:t>
            </a:r>
            <a:r>
              <a:rPr lang="en-US" sz="3200" dirty="0" err="1">
                <a:latin typeface="+mn-lt"/>
              </a:rPr>
              <a:t>Fluentd</a:t>
            </a:r>
            <a:r>
              <a:rPr lang="en-US" sz="3200" dirty="0">
                <a:latin typeface="+mn-lt"/>
              </a:rPr>
              <a:t>, </a:t>
            </a:r>
            <a:r>
              <a:rPr lang="en-US" sz="3200" dirty="0" err="1">
                <a:latin typeface="+mn-lt"/>
              </a:rPr>
              <a:t>Kibana</a:t>
            </a:r>
            <a:r>
              <a:rPr lang="en-US" sz="3200" dirty="0">
                <a:latin typeface="+mn-lt"/>
              </a:rPr>
              <a:t> (EFK).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Container security: Continuous Scanning, Alerting, CVE scanning, Behavior detection both in development and production (Build, Registry, Runtime) with </a:t>
            </a:r>
            <a:r>
              <a:rPr lang="en-US" sz="3200" dirty="0" err="1">
                <a:latin typeface="+mn-lt"/>
              </a:rPr>
              <a:t>Twistlock</a:t>
            </a:r>
            <a:endParaRPr lang="en-US" sz="3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Container security and insider threat (custom policies detecting unapproved changes to </a:t>
            </a:r>
            <a:r>
              <a:rPr lang="en-US" sz="3200" dirty="0" err="1">
                <a:latin typeface="+mn-lt"/>
              </a:rPr>
              <a:t>Dockerfiles</a:t>
            </a:r>
            <a:r>
              <a:rPr lang="en-US" sz="3200" dirty="0">
                <a:latin typeface="+mn-lt"/>
              </a:rPr>
              <a:t>) with </a:t>
            </a:r>
            <a:r>
              <a:rPr lang="en-US" sz="3200" dirty="0" err="1">
                <a:latin typeface="+mn-lt"/>
              </a:rPr>
              <a:t>Anchore</a:t>
            </a:r>
            <a:r>
              <a:rPr lang="en-US" sz="3200" dirty="0">
                <a:latin typeface="+mn-lt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+mn-lt"/>
              </a:rPr>
              <a:t>Automated STIG compliance with </a:t>
            </a:r>
            <a:r>
              <a:rPr lang="en-US" sz="3200" dirty="0" err="1">
                <a:latin typeface="+mn-lt"/>
              </a:rPr>
              <a:t>OpenSCAP</a:t>
            </a:r>
            <a:endParaRPr lang="en-US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44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11215" y="945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Microservices</a:t>
            </a:r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Architecture (ISTIO)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2053" y="2119687"/>
            <a:ext cx="5464175" cy="474345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Turnkey Service Mesh (ISTIO) architecture</a:t>
            </a:r>
          </a:p>
          <a:p>
            <a:r>
              <a:rPr lang="en-US" dirty="0"/>
              <a:t>ISTIO side car proxy, baked-in security, with visibility across containers, by default, without any developer interaction or code change</a:t>
            </a:r>
          </a:p>
          <a:p>
            <a:r>
              <a:rPr lang="en-US" dirty="0"/>
              <a:t>Benefits:</a:t>
            </a:r>
          </a:p>
          <a:p>
            <a:pPr lvl="1"/>
            <a:r>
              <a:rPr lang="en-US" dirty="0"/>
              <a:t>API Management, service discovery, authentication…</a:t>
            </a:r>
          </a:p>
          <a:p>
            <a:pPr lvl="1"/>
            <a:r>
              <a:rPr lang="en-US" dirty="0"/>
              <a:t>Dynamic request routing for A/B testing, gradual rollouts, canary releases, resilience, observability, retries, circuit breakers and fault injection</a:t>
            </a:r>
          </a:p>
          <a:p>
            <a:pPr lvl="1"/>
            <a:r>
              <a:rPr lang="en-US" dirty="0"/>
              <a:t>Layer 7 Load balancing</a:t>
            </a:r>
          </a:p>
          <a:p>
            <a:pPr lvl="1"/>
            <a:r>
              <a:rPr lang="en-US" dirty="0"/>
              <a:t>Zero Trust model: East/West Traffic Whitelisting, ACL, RBAC…</a:t>
            </a:r>
          </a:p>
          <a:p>
            <a:pPr lvl="1"/>
            <a:r>
              <a:rPr lang="en-US" dirty="0"/>
              <a:t>TLS encryption by default, Key management, signing…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2" descr="Image result for istio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6228" y="1892173"/>
            <a:ext cx="6268839" cy="371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03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46245093-C605-874A-839D-1972F5A125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98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B658A7-CC79-3D49-9FE8-0205EB282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5B2E753F-580D-CF42-8D7E-326A4BEAD0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95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321489" y="863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Join/Contact Us!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96844" y="1977204"/>
            <a:ext cx="9079345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400" dirty="0"/>
              <a:t>“If Kubernetes is good enough for DoD weapon systems, it is definitely good enough for your business!”</a:t>
            </a:r>
          </a:p>
          <a:p>
            <a:pPr algn="ctr"/>
            <a:endParaRPr lang="en-US" sz="4400" dirty="0"/>
          </a:p>
        </p:txBody>
      </p:sp>
      <p:pic>
        <p:nvPicPr>
          <p:cNvPr id="8" name="Picture 8" descr="Image result for dod logo">
            <a:extLst>
              <a:ext uri="{FF2B5EF4-FFF2-40B4-BE49-F238E27FC236}">
                <a16:creationId xmlns:a16="http://schemas.microsoft.com/office/drawing/2014/main" id="{9038655C-E4D6-45E9-A94B-BA9559BA1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398" y="2047505"/>
            <a:ext cx="1956374" cy="195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1489" y="4251374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ea typeface="Fira Sans" pitchFamily="50" charset="0"/>
              </a:rPr>
              <a:t>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ea typeface="Fira Sans" pitchFamily="50" charset="0"/>
              </a:rPr>
              <a:t>Nicolas M. Chaillan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Fira Sans" pitchFamily="50" charset="0"/>
              </a:rPr>
              <a:t>Chief Software Officer, U.S. Air Force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Fira Sans" pitchFamily="50" charset="0"/>
                <a:hlinkClick r:id="rId3"/>
              </a:rPr>
              <a:t>https://www.linkedin.com/in/nicolaschaillan/</a:t>
            </a:r>
            <a:endParaRPr lang="en-US" dirty="0">
              <a:latin typeface="Calibri" panose="020F0502020204030204" pitchFamily="34" charset="0"/>
              <a:ea typeface="Fira Sans" pitchFamily="50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ea typeface="Fira Sans" pitchFamily="50" charset="0"/>
                <a:hlinkClick r:id="rId4"/>
              </a:rPr>
              <a:t>usaf.cso@mail.mil</a:t>
            </a:r>
            <a:r>
              <a:rPr lang="en-US" sz="1200" dirty="0">
                <a:latin typeface="Calibri" panose="020F0502020204030204" pitchFamily="34" charset="0"/>
                <a:ea typeface="Fira Sans" pitchFamily="50" charset="0"/>
              </a:rPr>
              <a:t>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BC8FE-F629-7B4D-BC01-777B07A090D5}"/>
              </a:ext>
            </a:extLst>
          </p:cNvPr>
          <p:cNvSpPr/>
          <p:nvPr/>
        </p:nvSpPr>
        <p:spPr>
          <a:xfrm>
            <a:off x="5579289" y="430374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en-US" sz="2400" dirty="0">
              <a:latin typeface="Calibri" panose="020F0502020204030204" pitchFamily="34" charset="0"/>
              <a:ea typeface="Fira Sans" pitchFamily="50" charset="0"/>
            </a:endParaRPr>
          </a:p>
          <a:p>
            <a:pPr algn="ctr"/>
            <a:endParaRPr lang="en-US" sz="2400" dirty="0">
              <a:latin typeface="Calibri" panose="020F0502020204030204" pitchFamily="34" charset="0"/>
              <a:ea typeface="Fira Sans" pitchFamily="50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  <a:ea typeface="Fira Sans" pitchFamily="50" charset="0"/>
              </a:rPr>
              <a:t>Hasan Yasar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Fira Sans" pitchFamily="50" charset="0"/>
              </a:rPr>
              <a:t>Technical Director, Software Engineering Institute CMU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Fira Sans" pitchFamily="50" charset="0"/>
                <a:hlinkClick r:id="rId5"/>
              </a:rPr>
              <a:t>https://www.linkedin.com/in/hasanyasar</a:t>
            </a:r>
            <a:r>
              <a:rPr lang="en-US" dirty="0">
                <a:latin typeface="Calibri" panose="020F0502020204030204" pitchFamily="34" charset="0"/>
                <a:ea typeface="Fira Sans" pitchFamily="50" charset="0"/>
              </a:rPr>
              <a:t> 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Fira Sans" pitchFamily="50" charset="0"/>
                <a:hlinkClick r:id="rId6"/>
              </a:rPr>
              <a:t>hyasar@sei.cmu.edu</a:t>
            </a:r>
            <a:r>
              <a:rPr lang="en-US" dirty="0">
                <a:latin typeface="Calibri" panose="020F0502020204030204" pitchFamily="34" charset="0"/>
                <a:ea typeface="Fira Sans" pitchFamily="50" charset="0"/>
              </a:rPr>
              <a:t> </a:t>
            </a:r>
            <a:endParaRPr lang="en-US" sz="1200" dirty="0">
              <a:latin typeface="Calibri" panose="020F0502020204030204" pitchFamily="34" charset="0"/>
              <a:ea typeface="Fira Sans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123B34-EB2A-864A-B72E-A50CCA9E8DEF}"/>
              </a:ext>
            </a:extLst>
          </p:cNvPr>
          <p:cNvSpPr/>
          <p:nvPr/>
        </p:nvSpPr>
        <p:spPr>
          <a:xfrm>
            <a:off x="3287527" y="40534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5400" dirty="0">
                <a:latin typeface="Calibri" panose="020F0502020204030204" pitchFamily="34" charset="0"/>
                <a:ea typeface="Fira Sans" pitchFamily="50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3462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0DC259F-8469-474B-AF87-8D5A8CAF1E01}"/>
              </a:ext>
            </a:extLst>
          </p:cNvPr>
          <p:cNvSpPr txBox="1">
            <a:spLocks/>
          </p:cNvSpPr>
          <p:nvPr/>
        </p:nvSpPr>
        <p:spPr>
          <a:xfrm>
            <a:off x="1941384" y="118139"/>
            <a:ext cx="10363200" cy="85276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77410" y="1143876"/>
            <a:ext cx="1006182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/>
              <a:t>Agenda</a:t>
            </a:r>
          </a:p>
          <a:p>
            <a:endParaRPr lang="en-US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Why does </a:t>
            </a:r>
            <a:r>
              <a:rPr lang="en-US" sz="4400" dirty="0" err="1"/>
              <a:t>DevSecOps</a:t>
            </a:r>
            <a:r>
              <a:rPr lang="en-US" sz="4400" dirty="0"/>
              <a:t>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Pathway to DevSecOps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The DoD Enterprise DevSecOps Initiative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DevSecOps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7577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4314090" y="1791959"/>
            <a:ext cx="7315201" cy="814556"/>
          </a:xfrm>
        </p:spPr>
        <p:txBody>
          <a:bodyPr lIns="0">
            <a:no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Software and system complexity is increasing software cost and vulnerability and jeopardizing military capability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318000" y="2666001"/>
            <a:ext cx="7315201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1367" indent="-170684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 (Body)"/>
                <a:cs typeface="Arial" panose="020B0604020202020204" pitchFamily="34" charset="0"/>
              </a:rPr>
              <a:t>DoD does not produce most of the software it uses, but it must maintain that software</a:t>
            </a:r>
          </a:p>
          <a:p>
            <a:pPr marL="341367" indent="-170684">
              <a:buFont typeface="Arial" panose="020B0604020202020204" pitchFamily="34" charset="0"/>
              <a:buChar char="•"/>
            </a:pPr>
            <a:r>
              <a:rPr lang="en-US" sz="2000" dirty="0">
                <a:latin typeface="Franklin Gothic Book (Body)"/>
                <a:cs typeface="Arial" panose="020B0604020202020204" pitchFamily="34" charset="0"/>
              </a:rPr>
              <a:t>More and more capability results from software and it will evolve for the lifetime of a system</a:t>
            </a:r>
          </a:p>
          <a:p>
            <a:pPr marL="341367" indent="-17068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Franklin Gothic Book (Body)"/>
                <a:cs typeface="Arial" panose="020B0604020202020204" pitchFamily="34" charset="0"/>
              </a:rPr>
              <a:t>Latent cyber vulnerabilities, those exposed during operations, and those due to underlying dependencies are putting the DoD at risk</a:t>
            </a:r>
          </a:p>
          <a:p>
            <a:pPr marL="341367" indent="-17068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Franklin Gothic Book (Body)"/>
                <a:cs typeface="Arial" panose="020B0604020202020204" pitchFamily="34" charset="0"/>
              </a:rPr>
              <a:t>Finding and fixing problems late causes rework and drives up costs</a:t>
            </a:r>
          </a:p>
          <a:p>
            <a:pPr marL="341367" indent="-170684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prstClr val="black"/>
                </a:solidFill>
                <a:latin typeface="Franklin Gothic Book (Body)"/>
                <a:cs typeface="Arial" panose="020B0604020202020204" pitchFamily="34" charset="0"/>
              </a:rPr>
              <a:t>Software cost overruns are overwhelming program delivery and sustainment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318000" y="6111028"/>
            <a:ext cx="7315201" cy="67038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software development and automated tools </a:t>
            </a:r>
            <a:b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critical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180" y="4291601"/>
            <a:ext cx="3608707" cy="2396916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181" y="2005599"/>
            <a:ext cx="1558897" cy="2202075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529" y="2017212"/>
            <a:ext cx="1967359" cy="220764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65070" y="988518"/>
            <a:ext cx="12126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DoD Depends on Software but Does Not Always Control Development</a:t>
            </a:r>
          </a:p>
        </p:txBody>
      </p:sp>
    </p:spTree>
    <p:extLst>
      <p:ext uri="{BB962C8B-B14F-4D97-AF65-F5344CB8AC3E}">
        <p14:creationId xmlns:p14="http://schemas.microsoft.com/office/powerpoint/2010/main" val="3794576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16E753B-6650-1B4B-A236-8094CF968128}"/>
              </a:ext>
            </a:extLst>
          </p:cNvPr>
          <p:cNvSpPr txBox="1"/>
          <p:nvPr/>
        </p:nvSpPr>
        <p:spPr>
          <a:xfrm>
            <a:off x="6743364" y="3737060"/>
            <a:ext cx="5329955" cy="2888536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02200"/>
              </a:lnSpc>
              <a:spcBef>
                <a:spcPts val="80"/>
              </a:spcBef>
            </a:pPr>
            <a:r>
              <a:rPr sz="1632" i="1" spc="13" dirty="0">
                <a:solidFill>
                  <a:srgbClr val="1E1E1E"/>
                </a:solidFill>
                <a:latin typeface="Arial"/>
                <a:cs typeface="Arial"/>
              </a:rPr>
              <a:t>“As we reorganize the way  we do business the thread  that runs through all of  our programs and all that  we do is software and I  believe that we need to  catch up with the private  sector and make sure we  are using contemporary  software development  processes,”</a:t>
            </a:r>
            <a:r>
              <a:rPr lang="en-US" sz="1632" i="1" spc="13" dirty="0">
                <a:solidFill>
                  <a:srgbClr val="1E1E1E"/>
                </a:solidFill>
                <a:latin typeface="Arial"/>
                <a:cs typeface="Arial"/>
              </a:rPr>
              <a:t> </a:t>
            </a:r>
          </a:p>
          <a:p>
            <a:pPr marL="11206" marR="4483">
              <a:lnSpc>
                <a:spcPct val="102200"/>
              </a:lnSpc>
              <a:spcBef>
                <a:spcPts val="80"/>
              </a:spcBef>
            </a:pPr>
            <a:endParaRPr lang="en-US" sz="1632" i="1" spc="13" dirty="0">
              <a:solidFill>
                <a:srgbClr val="1E1E1E"/>
              </a:solidFill>
              <a:latin typeface="Arial"/>
              <a:cs typeface="Arial"/>
            </a:endParaRPr>
          </a:p>
          <a:p>
            <a:pPr marL="11206" marR="4483" algn="r">
              <a:lnSpc>
                <a:spcPct val="102200"/>
              </a:lnSpc>
              <a:spcBef>
                <a:spcPts val="80"/>
              </a:spcBef>
            </a:pPr>
            <a:r>
              <a:rPr lang="en-US" sz="1632" spc="13" dirty="0">
                <a:solidFill>
                  <a:srgbClr val="1E1E1E"/>
                </a:solidFill>
                <a:latin typeface="Arial"/>
                <a:cs typeface="Arial"/>
              </a:rPr>
              <a:t>The Honorable Ellen Lord,  </a:t>
            </a:r>
          </a:p>
          <a:p>
            <a:pPr marL="11206" marR="4483" algn="r">
              <a:lnSpc>
                <a:spcPct val="102200"/>
              </a:lnSpc>
              <a:spcBef>
                <a:spcPts val="80"/>
              </a:spcBef>
            </a:pPr>
            <a:r>
              <a:rPr lang="en-US" sz="1632" spc="13" dirty="0">
                <a:solidFill>
                  <a:srgbClr val="1E1E1E"/>
                </a:solidFill>
                <a:latin typeface="Arial"/>
                <a:cs typeface="Arial"/>
              </a:rPr>
              <a:t>Under Secretary of Defense,  </a:t>
            </a:r>
          </a:p>
          <a:p>
            <a:pPr marL="11206" marR="4483" algn="r">
              <a:lnSpc>
                <a:spcPct val="102200"/>
              </a:lnSpc>
              <a:spcBef>
                <a:spcPts val="80"/>
              </a:spcBef>
            </a:pPr>
            <a:r>
              <a:rPr lang="en-US" sz="1632" spc="13" dirty="0">
                <a:solidFill>
                  <a:srgbClr val="1E1E1E"/>
                </a:solidFill>
                <a:latin typeface="Arial"/>
                <a:cs typeface="Arial"/>
              </a:rPr>
              <a:t>Acquisition and Sustainment</a:t>
            </a:r>
          </a:p>
          <a:p>
            <a:pPr marL="11206" marR="4483">
              <a:lnSpc>
                <a:spcPct val="102200"/>
              </a:lnSpc>
              <a:spcBef>
                <a:spcPts val="80"/>
              </a:spcBef>
            </a:pPr>
            <a:endParaRPr lang="en-US" sz="1632" b="1" spc="13" dirty="0">
              <a:solidFill>
                <a:srgbClr val="1E1E1E"/>
              </a:solidFill>
              <a:latin typeface="Arial"/>
              <a:cs typeface="Arial"/>
            </a:endParaRPr>
          </a:p>
          <a:p>
            <a:pPr marL="11206" marR="4483">
              <a:lnSpc>
                <a:spcPct val="102200"/>
              </a:lnSpc>
              <a:spcBef>
                <a:spcPts val="80"/>
              </a:spcBef>
            </a:pPr>
            <a:endParaRPr sz="1632" b="1" spc="13" dirty="0">
              <a:solidFill>
                <a:srgbClr val="1E1E1E"/>
              </a:solidFill>
              <a:latin typeface="Arial"/>
              <a:cs typeface="Arial"/>
            </a:endParaRP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1DA31D93-7D00-454A-9D03-4ED6CE5A7F5D}"/>
              </a:ext>
            </a:extLst>
          </p:cNvPr>
          <p:cNvSpPr/>
          <p:nvPr/>
        </p:nvSpPr>
        <p:spPr>
          <a:xfrm>
            <a:off x="2087431" y="1817799"/>
            <a:ext cx="4448959" cy="4621755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A3551BE3-FAB6-1147-ABAA-1700ED9AE9BE}"/>
              </a:ext>
            </a:extLst>
          </p:cNvPr>
          <p:cNvSpPr txBox="1"/>
          <p:nvPr/>
        </p:nvSpPr>
        <p:spPr>
          <a:xfrm>
            <a:off x="651510" y="1826092"/>
            <a:ext cx="1413623" cy="513783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02200"/>
              </a:lnSpc>
              <a:spcBef>
                <a:spcPts val="80"/>
              </a:spcBef>
            </a:pPr>
            <a:r>
              <a:rPr sz="1632" b="1" spc="9" dirty="0">
                <a:latin typeface="Calibri"/>
                <a:cs typeface="Calibri"/>
              </a:rPr>
              <a:t>Most</a:t>
            </a:r>
            <a:r>
              <a:rPr sz="1632" b="1" spc="-40" dirty="0">
                <a:latin typeface="Calibri"/>
                <a:cs typeface="Calibri"/>
              </a:rPr>
              <a:t> </a:t>
            </a:r>
            <a:r>
              <a:rPr sz="1632" b="1" spc="9" dirty="0">
                <a:latin typeface="Calibri"/>
                <a:cs typeface="Calibri"/>
              </a:rPr>
              <a:t>important  </a:t>
            </a:r>
            <a:r>
              <a:rPr sz="1632" b="1" spc="4" dirty="0">
                <a:latin typeface="Calibri"/>
                <a:cs typeface="Calibri"/>
              </a:rPr>
              <a:t>to </a:t>
            </a:r>
            <a:r>
              <a:rPr sz="1632" b="1" spc="13" dirty="0">
                <a:latin typeface="Calibri"/>
                <a:cs typeface="Calibri"/>
              </a:rPr>
              <a:t>end</a:t>
            </a:r>
            <a:r>
              <a:rPr sz="1632" b="1" spc="-9" dirty="0">
                <a:latin typeface="Calibri"/>
                <a:cs typeface="Calibri"/>
              </a:rPr>
              <a:t> </a:t>
            </a:r>
            <a:r>
              <a:rPr sz="1632" b="1" spc="13" dirty="0">
                <a:latin typeface="Calibri"/>
                <a:cs typeface="Calibri"/>
              </a:rPr>
              <a:t>user</a:t>
            </a:r>
            <a:endParaRPr sz="1632" dirty="0">
              <a:latin typeface="Calibri"/>
              <a:cs typeface="Calibri"/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54676CA-EB81-CE4C-A149-85C34ACF80EF}"/>
              </a:ext>
            </a:extLst>
          </p:cNvPr>
          <p:cNvSpPr txBox="1"/>
          <p:nvPr/>
        </p:nvSpPr>
        <p:spPr>
          <a:xfrm>
            <a:off x="656211" y="5786247"/>
            <a:ext cx="1415303" cy="513783"/>
          </a:xfrm>
          <a:prstGeom prst="rect">
            <a:avLst/>
          </a:prstGeom>
        </p:spPr>
        <p:txBody>
          <a:bodyPr vert="horz" wrap="square" lIns="0" tIns="10085" rIns="0" bIns="0" rtlCol="0">
            <a:spAutoFit/>
          </a:bodyPr>
          <a:lstStyle/>
          <a:p>
            <a:pPr marL="11206" marR="4483">
              <a:lnSpc>
                <a:spcPct val="102200"/>
              </a:lnSpc>
              <a:spcBef>
                <a:spcPts val="80"/>
              </a:spcBef>
            </a:pPr>
            <a:r>
              <a:rPr sz="1632" b="1" spc="9" dirty="0">
                <a:latin typeface="Calibri"/>
                <a:cs typeface="Calibri"/>
              </a:rPr>
              <a:t>Least</a:t>
            </a:r>
            <a:r>
              <a:rPr sz="1632" b="1" spc="-40" dirty="0">
                <a:latin typeface="Calibri"/>
                <a:cs typeface="Calibri"/>
              </a:rPr>
              <a:t> </a:t>
            </a:r>
            <a:r>
              <a:rPr sz="1632" b="1" spc="9" dirty="0">
                <a:latin typeface="Calibri"/>
                <a:cs typeface="Calibri"/>
              </a:rPr>
              <a:t>important  </a:t>
            </a:r>
            <a:r>
              <a:rPr sz="1632" b="1" spc="4" dirty="0">
                <a:latin typeface="Calibri"/>
                <a:cs typeface="Calibri"/>
              </a:rPr>
              <a:t>to </a:t>
            </a:r>
            <a:r>
              <a:rPr sz="1632" b="1" spc="13" dirty="0">
                <a:latin typeface="Calibri"/>
                <a:cs typeface="Calibri"/>
              </a:rPr>
              <a:t>end</a:t>
            </a:r>
            <a:r>
              <a:rPr sz="1632" b="1" spc="-9" dirty="0">
                <a:latin typeface="Calibri"/>
                <a:cs typeface="Calibri"/>
              </a:rPr>
              <a:t> </a:t>
            </a:r>
            <a:r>
              <a:rPr sz="1632" b="1" spc="13" dirty="0">
                <a:latin typeface="Calibri"/>
                <a:cs typeface="Calibri"/>
              </a:rPr>
              <a:t>user</a:t>
            </a:r>
            <a:endParaRPr sz="1632">
              <a:latin typeface="Calibri"/>
              <a:cs typeface="Calibri"/>
            </a:endParaRP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A3C955BB-0A17-1A40-A680-FB5D60326CCF}"/>
              </a:ext>
            </a:extLst>
          </p:cNvPr>
          <p:cNvSpPr/>
          <p:nvPr/>
        </p:nvSpPr>
        <p:spPr>
          <a:xfrm>
            <a:off x="1228838" y="2798091"/>
            <a:ext cx="105895" cy="2878791"/>
          </a:xfrm>
          <a:custGeom>
            <a:avLst/>
            <a:gdLst/>
            <a:ahLst/>
            <a:cxnLst/>
            <a:rect l="l" t="t" r="r" b="b"/>
            <a:pathLst>
              <a:path w="120015" h="3262629">
                <a:moveTo>
                  <a:pt x="119634" y="119634"/>
                </a:moveTo>
                <a:lnTo>
                  <a:pt x="59436" y="0"/>
                </a:lnTo>
                <a:lnTo>
                  <a:pt x="0" y="119634"/>
                </a:lnTo>
                <a:lnTo>
                  <a:pt x="39623" y="119634"/>
                </a:lnTo>
                <a:lnTo>
                  <a:pt x="39623" y="99822"/>
                </a:lnTo>
                <a:lnTo>
                  <a:pt x="80009" y="99822"/>
                </a:lnTo>
                <a:lnTo>
                  <a:pt x="80009" y="119634"/>
                </a:lnTo>
                <a:lnTo>
                  <a:pt x="119634" y="119634"/>
                </a:lnTo>
                <a:close/>
              </a:path>
              <a:path w="120015" h="3262629">
                <a:moveTo>
                  <a:pt x="119634" y="3141726"/>
                </a:moveTo>
                <a:lnTo>
                  <a:pt x="0" y="3141726"/>
                </a:lnTo>
                <a:lnTo>
                  <a:pt x="39624" y="3221990"/>
                </a:lnTo>
                <a:lnTo>
                  <a:pt x="39624" y="3161538"/>
                </a:lnTo>
                <a:lnTo>
                  <a:pt x="80010" y="3161538"/>
                </a:lnTo>
                <a:lnTo>
                  <a:pt x="80010" y="3220974"/>
                </a:lnTo>
                <a:lnTo>
                  <a:pt x="119634" y="3141726"/>
                </a:lnTo>
                <a:close/>
              </a:path>
              <a:path w="120015" h="3262629">
                <a:moveTo>
                  <a:pt x="80009" y="119634"/>
                </a:moveTo>
                <a:lnTo>
                  <a:pt x="80009" y="99822"/>
                </a:lnTo>
                <a:lnTo>
                  <a:pt x="39623" y="99822"/>
                </a:lnTo>
                <a:lnTo>
                  <a:pt x="39623" y="119634"/>
                </a:lnTo>
                <a:lnTo>
                  <a:pt x="80009" y="119634"/>
                </a:lnTo>
                <a:close/>
              </a:path>
              <a:path w="120015" h="3262629">
                <a:moveTo>
                  <a:pt x="80010" y="3141726"/>
                </a:moveTo>
                <a:lnTo>
                  <a:pt x="80009" y="119634"/>
                </a:lnTo>
                <a:lnTo>
                  <a:pt x="39623" y="119634"/>
                </a:lnTo>
                <a:lnTo>
                  <a:pt x="39624" y="3141726"/>
                </a:lnTo>
                <a:lnTo>
                  <a:pt x="80010" y="3141726"/>
                </a:lnTo>
                <a:close/>
              </a:path>
              <a:path w="120015" h="3262629">
                <a:moveTo>
                  <a:pt x="80010" y="3220974"/>
                </a:moveTo>
                <a:lnTo>
                  <a:pt x="80010" y="3161538"/>
                </a:lnTo>
                <a:lnTo>
                  <a:pt x="39624" y="3161538"/>
                </a:lnTo>
                <a:lnTo>
                  <a:pt x="39624" y="3221990"/>
                </a:lnTo>
                <a:lnTo>
                  <a:pt x="59436" y="3262122"/>
                </a:lnTo>
                <a:lnTo>
                  <a:pt x="80010" y="32209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588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07A4CBA4-FFD8-6540-93F5-AEAC739316A1}"/>
              </a:ext>
            </a:extLst>
          </p:cNvPr>
          <p:cNvSpPr txBox="1">
            <a:spLocks/>
          </p:cNvSpPr>
          <p:nvPr/>
        </p:nvSpPr>
        <p:spPr>
          <a:xfrm>
            <a:off x="16325764" y="9657416"/>
            <a:ext cx="356445" cy="295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200" b="1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3866">
              <a:lnSpc>
                <a:spcPts val="2252"/>
              </a:lnSpc>
            </a:pPr>
            <a:fld id="{81D60167-4931-47E6-BA6A-407CBD079E47}" type="slidenum">
              <a:rPr lang="en-US" spc="20" smtClean="0"/>
              <a:pPr marL="33866">
                <a:lnSpc>
                  <a:spcPts val="2252"/>
                </a:lnSpc>
              </a:pPr>
              <a:t>4</a:t>
            </a:fld>
            <a:endParaRPr lang="en-US" spc="13" dirty="0"/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DB83558A-93A7-B242-93FD-59E1C8EA6E3E}"/>
              </a:ext>
            </a:extLst>
          </p:cNvPr>
          <p:cNvSpPr txBox="1">
            <a:spLocks/>
          </p:cNvSpPr>
          <p:nvPr/>
        </p:nvSpPr>
        <p:spPr>
          <a:xfrm>
            <a:off x="166967" y="9672665"/>
            <a:ext cx="4069080" cy="2187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200" b="1" i="0" kern="1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206">
              <a:lnSpc>
                <a:spcPts val="1491"/>
              </a:lnSpc>
            </a:pPr>
            <a:r>
              <a:rPr lang="en-US" spc="13"/>
              <a:t>DevSecOps </a:t>
            </a:r>
            <a:r>
              <a:rPr lang="en-US" spc="7"/>
              <a:t>Academy </a:t>
            </a:r>
            <a:r>
              <a:rPr lang="en-US" spc="13"/>
              <a:t>| </a:t>
            </a:r>
            <a:r>
              <a:rPr lang="en-US" spc="20"/>
              <a:t>9 </a:t>
            </a:r>
            <a:r>
              <a:rPr lang="en-US" spc="7"/>
              <a:t>Jul,</a:t>
            </a:r>
            <a:r>
              <a:rPr lang="en-US" spc="-53"/>
              <a:t> </a:t>
            </a:r>
            <a:r>
              <a:rPr lang="en-US" spc="20"/>
              <a:t>2019</a:t>
            </a:r>
            <a:endParaRPr lang="en-US" spc="13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CC8C7B3-E3DA-1942-BDD6-E79268E4B0B8}"/>
              </a:ext>
            </a:extLst>
          </p:cNvPr>
          <p:cNvSpPr txBox="1"/>
          <p:nvPr/>
        </p:nvSpPr>
        <p:spPr>
          <a:xfrm>
            <a:off x="721557" y="6533679"/>
            <a:ext cx="9310407" cy="223369"/>
          </a:xfrm>
          <a:prstGeom prst="rect">
            <a:avLst/>
          </a:prstGeom>
        </p:spPr>
        <p:txBody>
          <a:bodyPr vert="horz" wrap="square" lIns="0" tIns="14008" rIns="0" bIns="0" rtlCol="0">
            <a:spAutoFit/>
          </a:bodyPr>
          <a:lstStyle/>
          <a:p>
            <a:pPr marL="11206" marR="4483" algn="just">
              <a:lnSpc>
                <a:spcPct val="100699"/>
              </a:lnSpc>
              <a:spcBef>
                <a:spcPts val="111"/>
              </a:spcBef>
            </a:pPr>
            <a:r>
              <a:rPr lang="en-US" sz="1400" spc="17" dirty="0">
                <a:solidFill>
                  <a:srgbClr val="1E1E1E"/>
                </a:solidFill>
                <a:latin typeface="Arial"/>
                <a:cs typeface="Arial"/>
              </a:rPr>
              <a:t>*NAVAL Special Warfare Operator study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5B2781-5A6C-C84B-8252-FE9DB8E11816}"/>
              </a:ext>
            </a:extLst>
          </p:cNvPr>
          <p:cNvSpPr/>
          <p:nvPr/>
        </p:nvSpPr>
        <p:spPr>
          <a:xfrm>
            <a:off x="6743363" y="1586578"/>
            <a:ext cx="5329955" cy="2076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32" i="1" spc="13" dirty="0">
                <a:solidFill>
                  <a:srgbClr val="1E1E1E"/>
                </a:solidFill>
                <a:latin typeface="Arial"/>
                <a:cs typeface="Arial"/>
              </a:rPr>
              <a:t>“Simply delivering what was initially required on cost and schedule can lead to failure in achieving our evolving national security mission — the reason defense acquisition exists in the first place.” </a:t>
            </a:r>
            <a:br>
              <a:rPr lang="en-US" sz="1467" b="1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sz="1467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r"/>
            <a:r>
              <a:rPr lang="en-US" sz="1632" spc="13" dirty="0">
                <a:solidFill>
                  <a:srgbClr val="1E1E1E"/>
                </a:solidFill>
                <a:latin typeface="Arial"/>
                <a:cs typeface="Arial"/>
              </a:rPr>
              <a:t>Honorable Frank Kendall </a:t>
            </a:r>
            <a:br>
              <a:rPr lang="en-US" sz="1632" spc="13" dirty="0">
                <a:solidFill>
                  <a:srgbClr val="1E1E1E"/>
                </a:solidFill>
                <a:latin typeface="Arial"/>
                <a:cs typeface="Arial"/>
              </a:rPr>
            </a:br>
            <a:r>
              <a:rPr lang="en-US" sz="1632" spc="13" dirty="0">
                <a:solidFill>
                  <a:srgbClr val="1E1E1E"/>
                </a:solidFill>
                <a:latin typeface="Arial"/>
                <a:cs typeface="Arial"/>
              </a:rPr>
              <a:t>Under Secretary of Defense (AT&amp;L) </a:t>
            </a:r>
            <a:br>
              <a:rPr lang="en-US" sz="1632" spc="13" dirty="0">
                <a:solidFill>
                  <a:srgbClr val="1E1E1E"/>
                </a:solidFill>
                <a:latin typeface="Arial"/>
                <a:cs typeface="Arial"/>
              </a:rPr>
            </a:br>
            <a:r>
              <a:rPr lang="en-US" sz="1632" spc="13" dirty="0">
                <a:solidFill>
                  <a:srgbClr val="1E1E1E"/>
                </a:solidFill>
                <a:latin typeface="Arial"/>
                <a:cs typeface="Arial"/>
              </a:rPr>
              <a:t>2015 Performance of The Defense Acquisition System </a:t>
            </a:r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9074CE04-DD1D-9B4B-813A-D1369467837A}"/>
              </a:ext>
            </a:extLst>
          </p:cNvPr>
          <p:cNvSpPr txBox="1"/>
          <p:nvPr/>
        </p:nvSpPr>
        <p:spPr>
          <a:xfrm>
            <a:off x="4388127" y="1902462"/>
            <a:ext cx="3164440" cy="400174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6933">
              <a:tabLst>
                <a:tab pos="1451150" algn="l"/>
              </a:tabLst>
            </a:pPr>
            <a:r>
              <a:rPr sz="2467" b="1" spc="33" dirty="0">
                <a:solidFill>
                  <a:srgbClr val="FFC000"/>
                </a:solidFill>
                <a:latin typeface="Calibri"/>
                <a:cs typeface="Calibri"/>
              </a:rPr>
              <a:t>DOD</a:t>
            </a:r>
            <a:r>
              <a:rPr lang="en-US" sz="2467" b="1" spc="33" dirty="0">
                <a:solidFill>
                  <a:srgbClr val="FFC000"/>
                </a:solidFill>
                <a:latin typeface="Calibri"/>
                <a:cs typeface="Calibri"/>
              </a:rPr>
              <a:t>     </a:t>
            </a:r>
            <a:r>
              <a:rPr sz="2467" b="1" dirty="0">
                <a:solidFill>
                  <a:srgbClr val="ED7C30"/>
                </a:solidFill>
                <a:latin typeface="Calibri"/>
                <a:cs typeface="Calibri"/>
              </a:rPr>
              <a:t>Private</a:t>
            </a:r>
            <a:endParaRPr sz="2467" dirty="0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83210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200" b="1" spc="-9" dirty="0"/>
              <a:t> DoD vs Private Sector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5879" y="1393785"/>
            <a:ext cx="4314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17" dirty="0">
                <a:latin typeface="Calibri-Light"/>
              </a:rPr>
              <a:t>Current Acquisition process attribute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7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8F8E5FA-F2E8-AF49-B711-0960D22AB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" y="885236"/>
            <a:ext cx="12183761" cy="60918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211F42-3AF7-4449-B726-14D1AEB135C9}"/>
              </a:ext>
            </a:extLst>
          </p:cNvPr>
          <p:cNvSpPr/>
          <p:nvPr/>
        </p:nvSpPr>
        <p:spPr>
          <a:xfrm>
            <a:off x="0" y="885236"/>
            <a:ext cx="12192000" cy="629020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C01E4-57F4-0F42-8FFB-F4B539BA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F9126-8A9A-284B-B271-E06AA481E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10" y="1330079"/>
            <a:ext cx="11093380" cy="4833136"/>
          </a:xfrm>
        </p:spPr>
        <p:txBody>
          <a:bodyPr/>
          <a:lstStyle/>
          <a:p>
            <a:pPr marL="380990" indent="-380990">
              <a:lnSpc>
                <a:spcPct val="100000"/>
              </a:lnSpc>
            </a:pPr>
            <a:endParaRPr lang="en-US" sz="2400" spc="-20" dirty="0">
              <a:latin typeface="Franklin Gothic Book (Body)"/>
              <a:cs typeface="Arial"/>
            </a:endParaRPr>
          </a:p>
          <a:p>
            <a:pPr marL="380990" indent="-380990">
              <a:lnSpc>
                <a:spcPct val="100000"/>
              </a:lnSpc>
            </a:pPr>
            <a:r>
              <a:rPr lang="en-US" sz="2400" spc="-20" dirty="0">
                <a:latin typeface="Franklin Gothic Book (Body)"/>
                <a:cs typeface="Arial"/>
              </a:rPr>
              <a:t>Heavy waterfall process on every phases of software development lifecycle</a:t>
            </a:r>
          </a:p>
          <a:p>
            <a:pPr marL="380990" indent="-380990">
              <a:lnSpc>
                <a:spcPct val="100000"/>
              </a:lnSpc>
            </a:pPr>
            <a:r>
              <a:rPr lang="en-US" sz="2400" spc="13" dirty="0">
                <a:latin typeface="Franklin Gothic Book (Body)"/>
                <a:cs typeface="Calibri"/>
              </a:rPr>
              <a:t>Long </a:t>
            </a:r>
            <a:r>
              <a:rPr lang="en-US" sz="2400" spc="7" dirty="0">
                <a:latin typeface="Franklin Gothic Book (Body)"/>
                <a:cs typeface="Calibri"/>
              </a:rPr>
              <a:t>cycle </a:t>
            </a:r>
            <a:r>
              <a:rPr lang="en-US" sz="2400" spc="20" dirty="0">
                <a:latin typeface="Franklin Gothic Book (Body)"/>
                <a:cs typeface="Calibri"/>
              </a:rPr>
              <a:t>times between each </a:t>
            </a:r>
            <a:r>
              <a:rPr lang="en-US" sz="2400" spc="13" dirty="0">
                <a:latin typeface="Franklin Gothic Book (Body)"/>
                <a:cs typeface="Calibri"/>
              </a:rPr>
              <a:t>deliveries, </a:t>
            </a:r>
            <a:r>
              <a:rPr lang="en-US" sz="2400" b="1" i="1" spc="13" dirty="0">
                <a:latin typeface="Franklin Gothic Book (Body)"/>
                <a:cs typeface="Calibri"/>
              </a:rPr>
              <a:t>1-2 years </a:t>
            </a:r>
            <a:endParaRPr lang="en-US" sz="2400" b="1" i="1" spc="-93" dirty="0">
              <a:latin typeface="Franklin Gothic Book (Body)"/>
              <a:cs typeface="Calibri"/>
            </a:endParaRPr>
          </a:p>
          <a:p>
            <a:pPr marL="416550" indent="-399617">
              <a:lnSpc>
                <a:spcPct val="100000"/>
              </a:lnSpc>
              <a:spcBef>
                <a:spcPts val="187"/>
              </a:spcBef>
              <a:buFont typeface="Arial"/>
              <a:buChar char="•"/>
              <a:tabLst>
                <a:tab pos="416550" algn="l"/>
                <a:tab pos="417396" algn="l"/>
              </a:tabLst>
            </a:pPr>
            <a:r>
              <a:rPr lang="en-US" sz="2400" spc="-20" dirty="0">
                <a:latin typeface="Franklin Gothic Book (Body)"/>
                <a:cs typeface="Arial"/>
              </a:rPr>
              <a:t>Manual, error‐prone build, integration and deployment times measured </a:t>
            </a:r>
            <a:r>
              <a:rPr lang="en-US" sz="2400" b="1" i="1" spc="-20" dirty="0">
                <a:latin typeface="Franklin Gothic Book (Body)"/>
                <a:cs typeface="Arial"/>
              </a:rPr>
              <a:t>in weeks, months, or even years</a:t>
            </a:r>
          </a:p>
          <a:p>
            <a:pPr marL="416550" indent="-399617">
              <a:lnSpc>
                <a:spcPct val="100000"/>
              </a:lnSpc>
              <a:spcBef>
                <a:spcPts val="187"/>
              </a:spcBef>
              <a:buFont typeface="Arial"/>
              <a:buChar char="•"/>
              <a:tabLst>
                <a:tab pos="416550" algn="l"/>
                <a:tab pos="417396" algn="l"/>
              </a:tabLst>
            </a:pPr>
            <a:r>
              <a:rPr lang="en-US" sz="2400" spc="-20" dirty="0">
                <a:latin typeface="Franklin Gothic Book (Body)"/>
                <a:cs typeface="Arial"/>
              </a:rPr>
              <a:t>Integration hell on various levels </a:t>
            </a:r>
          </a:p>
          <a:p>
            <a:pPr marL="416550" indent="-399617">
              <a:lnSpc>
                <a:spcPct val="100000"/>
              </a:lnSpc>
              <a:spcBef>
                <a:spcPts val="187"/>
              </a:spcBef>
              <a:buFont typeface="Arial"/>
              <a:buChar char="•"/>
              <a:tabLst>
                <a:tab pos="416550" algn="l"/>
                <a:tab pos="417396" algn="l"/>
              </a:tabLst>
            </a:pPr>
            <a:r>
              <a:rPr lang="en-US" sz="2400" spc="-20" dirty="0">
                <a:latin typeface="Franklin Gothic Book (Body)"/>
                <a:cs typeface="Arial"/>
              </a:rPr>
              <a:t>Very late stage integration with manual testing for </a:t>
            </a:r>
            <a:r>
              <a:rPr lang="en-US" sz="2400" b="1" i="1" spc="-20" dirty="0">
                <a:latin typeface="Franklin Gothic Book (Body)"/>
                <a:cs typeface="Arial"/>
              </a:rPr>
              <a:t>5 or more years</a:t>
            </a:r>
          </a:p>
          <a:p>
            <a:pPr marL="416550" indent="-399617">
              <a:lnSpc>
                <a:spcPct val="100000"/>
              </a:lnSpc>
              <a:spcBef>
                <a:spcPts val="187"/>
              </a:spcBef>
              <a:buFont typeface="Arial"/>
              <a:buChar char="•"/>
              <a:tabLst>
                <a:tab pos="416550" algn="l"/>
                <a:tab pos="417396" algn="l"/>
              </a:tabLst>
            </a:pPr>
            <a:r>
              <a:rPr lang="en-US" sz="2400" b="1" i="1" spc="-20" dirty="0">
                <a:latin typeface="Franklin Gothic Book (Body)"/>
                <a:cs typeface="Arial"/>
              </a:rPr>
              <a:t>Anti‐Parity </a:t>
            </a:r>
            <a:r>
              <a:rPr lang="en-US" sz="2400" spc="-20" dirty="0">
                <a:latin typeface="Franklin Gothic Book (Body)"/>
                <a:cs typeface="Arial"/>
              </a:rPr>
              <a:t>across development, integration and production environments</a:t>
            </a:r>
          </a:p>
          <a:p>
            <a:pPr marL="416550" indent="-399617">
              <a:lnSpc>
                <a:spcPct val="100000"/>
              </a:lnSpc>
              <a:spcBef>
                <a:spcPts val="187"/>
              </a:spcBef>
              <a:buFont typeface="Arial"/>
              <a:buChar char="•"/>
              <a:tabLst>
                <a:tab pos="416550" algn="l"/>
                <a:tab pos="417396" algn="l"/>
              </a:tabLst>
            </a:pPr>
            <a:r>
              <a:rPr lang="en-US" sz="2400" b="1" i="1" spc="-20" dirty="0">
                <a:latin typeface="Franklin Gothic Book (Body)"/>
                <a:cs typeface="Arial"/>
              </a:rPr>
              <a:t>6‐12 months </a:t>
            </a:r>
            <a:r>
              <a:rPr lang="en-US" sz="2400" spc="-20" dirty="0">
                <a:latin typeface="Franklin Gothic Book (Body)"/>
                <a:cs typeface="Arial"/>
              </a:rPr>
              <a:t>to manually deploy and test the code in a production environment</a:t>
            </a:r>
          </a:p>
          <a:p>
            <a:pPr marL="416550" indent="-399617">
              <a:lnSpc>
                <a:spcPct val="100000"/>
              </a:lnSpc>
              <a:spcBef>
                <a:spcPts val="187"/>
              </a:spcBef>
              <a:buFont typeface="Arial"/>
              <a:buChar char="•"/>
              <a:tabLst>
                <a:tab pos="416550" algn="l"/>
                <a:tab pos="417396" algn="l"/>
              </a:tabLst>
            </a:pPr>
            <a:r>
              <a:rPr lang="en-US" sz="2400" spc="-20" dirty="0">
                <a:latin typeface="Franklin Gothic Book (Body)"/>
                <a:cs typeface="Arial"/>
              </a:rPr>
              <a:t>Code and unit test cycles occurring </a:t>
            </a:r>
            <a:r>
              <a:rPr lang="en-US" sz="2400" b="1" i="1" spc="-20" dirty="0">
                <a:latin typeface="Franklin Gothic Book (Body)"/>
                <a:cs typeface="Arial"/>
              </a:rPr>
              <a:t>in weeks </a:t>
            </a:r>
            <a:r>
              <a:rPr lang="en-US" sz="2400" spc="-20" dirty="0">
                <a:latin typeface="Franklin Gothic Book (Body)"/>
                <a:cs typeface="Arial"/>
              </a:rPr>
              <a:t>as opposed to hours</a:t>
            </a:r>
          </a:p>
          <a:p>
            <a:pPr marL="416550" indent="-399617">
              <a:lnSpc>
                <a:spcPct val="100000"/>
              </a:lnSpc>
              <a:spcBef>
                <a:spcPts val="187"/>
              </a:spcBef>
              <a:buFont typeface="Arial"/>
              <a:buChar char="•"/>
              <a:tabLst>
                <a:tab pos="416550" algn="l"/>
                <a:tab pos="417396" algn="l"/>
              </a:tabLst>
            </a:pPr>
            <a:r>
              <a:rPr lang="en-US" sz="2400" spc="-20" dirty="0">
                <a:latin typeface="Franklin Gothic Book (Body)"/>
                <a:cs typeface="Arial"/>
              </a:rPr>
              <a:t>End‐to‐end, system integration testing occurring </a:t>
            </a:r>
            <a:r>
              <a:rPr lang="en-US" sz="2400" b="1" i="1" spc="-20" dirty="0">
                <a:latin typeface="Franklin Gothic Book (Body)"/>
                <a:cs typeface="Arial"/>
              </a:rPr>
              <a:t>in months </a:t>
            </a:r>
            <a:r>
              <a:rPr lang="en-US" sz="2400" spc="-20" dirty="0">
                <a:latin typeface="Franklin Gothic Book (Body)"/>
                <a:cs typeface="Arial"/>
              </a:rPr>
              <a:t>vs days or hours</a:t>
            </a:r>
          </a:p>
          <a:p>
            <a:pPr marL="416550" indent="-399617">
              <a:lnSpc>
                <a:spcPct val="100000"/>
              </a:lnSpc>
              <a:spcBef>
                <a:spcPts val="187"/>
              </a:spcBef>
              <a:buFont typeface="Arial"/>
              <a:buChar char="•"/>
              <a:tabLst>
                <a:tab pos="416550" algn="l"/>
                <a:tab pos="417396" algn="l"/>
              </a:tabLst>
            </a:pPr>
            <a:r>
              <a:rPr lang="en-US" sz="2400" spc="-20" dirty="0">
                <a:latin typeface="Franklin Gothic Book (Body)"/>
                <a:cs typeface="Arial"/>
              </a:rPr>
              <a:t>Very long ATO(Authority-to-Operate)  process</a:t>
            </a:r>
            <a:r>
              <a:rPr lang="en-US" sz="2400" spc="-20" dirty="0">
                <a:latin typeface="Franklin Gothic Book (Body)"/>
                <a:cs typeface="Arial"/>
                <a:sym typeface="Wingdings" pitchFamily="2" charset="2"/>
              </a:rPr>
              <a:t> </a:t>
            </a:r>
            <a:r>
              <a:rPr lang="en-US" sz="2400" b="1" i="1" spc="-20" dirty="0">
                <a:latin typeface="Franklin Gothic Book (Body)"/>
                <a:cs typeface="Arial"/>
              </a:rPr>
              <a:t>6-18 months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63AECCD-85E1-9E47-84BC-A6B89F524538}"/>
              </a:ext>
            </a:extLst>
          </p:cNvPr>
          <p:cNvSpPr txBox="1">
            <a:spLocks/>
          </p:cNvSpPr>
          <p:nvPr/>
        </p:nvSpPr>
        <p:spPr>
          <a:xfrm>
            <a:off x="2051221" y="0"/>
            <a:ext cx="10008973" cy="814556"/>
          </a:xfrm>
        </p:spPr>
        <p:txBody>
          <a:bodyPr l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7954" y="1002352"/>
            <a:ext cx="9362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Problems : SW Development/Integration and Delivery</a:t>
            </a:r>
          </a:p>
        </p:txBody>
      </p:sp>
    </p:spTree>
    <p:extLst>
      <p:ext uri="{BB962C8B-B14F-4D97-AF65-F5344CB8AC3E}">
        <p14:creationId xmlns:p14="http://schemas.microsoft.com/office/powerpoint/2010/main" val="355062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E8C4-CB0D-9844-84F5-9592495C016B}"/>
              </a:ext>
            </a:extLst>
          </p:cNvPr>
          <p:cNvSpPr txBox="1">
            <a:spLocks/>
          </p:cNvSpPr>
          <p:nvPr/>
        </p:nvSpPr>
        <p:spPr>
          <a:xfrm>
            <a:off x="1941384" y="118139"/>
            <a:ext cx="10363200" cy="85276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951E-0218-6F4D-BF32-3FACBA0FC17E}"/>
              </a:ext>
            </a:extLst>
          </p:cNvPr>
          <p:cNvSpPr txBox="1">
            <a:spLocks/>
          </p:cNvSpPr>
          <p:nvPr/>
        </p:nvSpPr>
        <p:spPr>
          <a:xfrm>
            <a:off x="157985" y="1577947"/>
            <a:ext cx="11828531" cy="504761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0990" indent="-380990"/>
            <a:r>
              <a:rPr lang="en-US" sz="2000" dirty="0">
                <a:latin typeface="Franklin Gothic Book (Body)"/>
              </a:rPr>
              <a:t>Complex systems (Safety critical, Realtime, Embedded Systems..)</a:t>
            </a:r>
          </a:p>
          <a:p>
            <a:pPr marL="380990" indent="-380990"/>
            <a:r>
              <a:rPr lang="en-US" sz="2000" dirty="0">
                <a:latin typeface="Franklin Gothic Book (Body)"/>
              </a:rPr>
              <a:t>Sustainment of </a:t>
            </a:r>
            <a:r>
              <a:rPr lang="en-US" sz="2000" dirty="0" err="1">
                <a:latin typeface="Franklin Gothic Book (Body)"/>
              </a:rPr>
              <a:t>DevSecOps</a:t>
            </a:r>
            <a:r>
              <a:rPr lang="en-US" sz="2000" dirty="0">
                <a:latin typeface="Franklin Gothic Book (Body)"/>
              </a:rPr>
              <a:t> pipeline</a:t>
            </a:r>
          </a:p>
          <a:p>
            <a:pPr marL="722295" lvl="1" indent="-380990"/>
            <a:r>
              <a:rPr lang="en-US" sz="2000" dirty="0">
                <a:latin typeface="Franklin Gothic Book (Body)"/>
              </a:rPr>
              <a:t>Tool updates, project configuration, tool license cost, </a:t>
            </a:r>
          </a:p>
          <a:p>
            <a:pPr marL="722295" lvl="1" indent="-380990"/>
            <a:r>
              <a:rPr lang="en-US" sz="2000" dirty="0">
                <a:latin typeface="Franklin Gothic Book (Body)"/>
              </a:rPr>
              <a:t>Effective usage of the platform, combability with the program needs</a:t>
            </a:r>
          </a:p>
          <a:p>
            <a:pPr marL="380990" indent="-380990"/>
            <a:r>
              <a:rPr lang="en-US" sz="2000" dirty="0">
                <a:latin typeface="Franklin Gothic Book (Body)"/>
              </a:rPr>
              <a:t>Lack of  iterative and incremental mindset cultural issues</a:t>
            </a:r>
          </a:p>
          <a:p>
            <a:pPr marL="722295" lvl="1" indent="-380990"/>
            <a:r>
              <a:rPr lang="en-US" sz="2000" dirty="0">
                <a:latin typeface="Franklin Gothic Book (Body)"/>
              </a:rPr>
              <a:t>Blame-Free Culture, Cross-Silo Goals, Optimize Ease-of-Use</a:t>
            </a:r>
          </a:p>
          <a:p>
            <a:pPr marL="380990" indent="-380990"/>
            <a:r>
              <a:rPr lang="en-US" sz="2000" dirty="0">
                <a:latin typeface="Franklin Gothic Book (Body)"/>
              </a:rPr>
              <a:t>Organizational Structure</a:t>
            </a:r>
          </a:p>
          <a:p>
            <a:pPr marL="722295" lvl="1" indent="-380990"/>
            <a:r>
              <a:rPr lang="en-US" sz="2000" dirty="0">
                <a:latin typeface="Franklin Gothic Book (Body)"/>
              </a:rPr>
              <a:t>Siloed on </a:t>
            </a:r>
            <a:r>
              <a:rPr lang="en-US" sz="2000" dirty="0" err="1">
                <a:latin typeface="Franklin Gothic Book (Body)"/>
              </a:rPr>
              <a:t>Acq</a:t>
            </a:r>
            <a:r>
              <a:rPr lang="en-US" sz="2000" dirty="0">
                <a:latin typeface="Franklin Gothic Book (Body)"/>
              </a:rPr>
              <a:t>, O&amp;M and Security departments, Org structure based on system architecture</a:t>
            </a:r>
          </a:p>
          <a:p>
            <a:pPr marL="380990" indent="-380990"/>
            <a:r>
              <a:rPr lang="en-US" sz="2000" dirty="0">
                <a:latin typeface="Franklin Gothic Book (Body)"/>
              </a:rPr>
              <a:t>Legacy Systems</a:t>
            </a:r>
          </a:p>
          <a:p>
            <a:pPr marL="722295" lvl="1" indent="-380990"/>
            <a:r>
              <a:rPr lang="en-US" sz="2000" dirty="0">
                <a:latin typeface="Franklin Gothic Book (Body)"/>
              </a:rPr>
              <a:t>Lack of modular architecture, old tools/language</a:t>
            </a:r>
          </a:p>
          <a:p>
            <a:pPr marL="380990" indent="-380990"/>
            <a:r>
              <a:rPr lang="en-US" sz="2000" dirty="0">
                <a:latin typeface="Franklin Gothic Book (Body)"/>
              </a:rPr>
              <a:t>Lack of Metrics and Measurements</a:t>
            </a:r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8F00907-2D5D-5248-86CA-B5C7BD3FF6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65066" y="1208704"/>
            <a:ext cx="2369015" cy="1227792"/>
          </a:xfrm>
          <a:prstGeom prst="rect">
            <a:avLst/>
          </a:prstGeom>
        </p:spPr>
      </p:pic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0A6D2F7D-293E-EB44-917D-CA4F8FD958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9019" y="2499880"/>
            <a:ext cx="2577497" cy="1335843"/>
          </a:xfrm>
          <a:prstGeom prst="rect">
            <a:avLst/>
          </a:prstGeom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B4DD51F0-71BC-D44B-B005-969814BA07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5991" y="4901214"/>
            <a:ext cx="2437995" cy="1263543"/>
          </a:xfrm>
          <a:prstGeom prst="rect">
            <a:avLst/>
          </a:prstGeom>
        </p:spPr>
      </p:pic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6E4A42F8-D0C7-BA4B-BA0E-ABE4E7BC507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4472" y="248230"/>
            <a:ext cx="2183841" cy="10919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3802" y="938697"/>
            <a:ext cx="34460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Lots of Barriers….. </a:t>
            </a:r>
          </a:p>
        </p:txBody>
      </p:sp>
    </p:spTree>
    <p:extLst>
      <p:ext uri="{BB962C8B-B14F-4D97-AF65-F5344CB8AC3E}">
        <p14:creationId xmlns:p14="http://schemas.microsoft.com/office/powerpoint/2010/main" val="4083829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 bwMode="auto">
          <a:xfrm>
            <a:off x="14201423" y="8699500"/>
            <a:ext cx="2032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333" b="1" kern="1200">
                <a:solidFill>
                  <a:srgbClr val="969696"/>
                </a:solidFill>
                <a:latin typeface="Arial" charset="0"/>
                <a:ea typeface="+mn-ea"/>
                <a:cs typeface="Arial" charset="0"/>
              </a:defRPr>
            </a:lvl1pPr>
            <a:lvl2pPr marL="609585" algn="l" rtl="0" fontAlgn="base">
              <a:spcBef>
                <a:spcPct val="0"/>
              </a:spcBef>
              <a:spcAft>
                <a:spcPct val="0"/>
              </a:spcAft>
              <a:defRPr sz="1333" b="1" kern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2pPr>
            <a:lvl3pPr marL="1219170" algn="l" rtl="0" fontAlgn="base">
              <a:spcBef>
                <a:spcPct val="0"/>
              </a:spcBef>
              <a:spcAft>
                <a:spcPct val="0"/>
              </a:spcAft>
              <a:defRPr sz="1333" b="1" kern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3pPr>
            <a:lvl4pPr marL="1828754" algn="l" rtl="0" fontAlgn="base">
              <a:spcBef>
                <a:spcPct val="0"/>
              </a:spcBef>
              <a:spcAft>
                <a:spcPct val="0"/>
              </a:spcAft>
              <a:defRPr sz="1333" b="1" kern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4pPr>
            <a:lvl5pPr marL="2438339" algn="l" rtl="0" fontAlgn="base">
              <a:spcBef>
                <a:spcPct val="0"/>
              </a:spcBef>
              <a:spcAft>
                <a:spcPct val="0"/>
              </a:spcAft>
              <a:defRPr sz="1333" b="1" kern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5pPr>
            <a:lvl6pPr marL="3047924" algn="l" defTabSz="1219170" rtl="0" eaLnBrk="1" latinLnBrk="0" hangingPunct="1">
              <a:defRPr sz="1333" b="1" kern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6pPr>
            <a:lvl7pPr marL="3657509" algn="l" defTabSz="1219170" rtl="0" eaLnBrk="1" latinLnBrk="0" hangingPunct="1">
              <a:defRPr sz="1333" b="1" kern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7pPr>
            <a:lvl8pPr marL="4267093" algn="l" defTabSz="1219170" rtl="0" eaLnBrk="1" latinLnBrk="0" hangingPunct="1">
              <a:defRPr sz="1333" b="1" kern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8pPr>
            <a:lvl9pPr marL="4876678" algn="l" defTabSz="1219170" rtl="0" eaLnBrk="1" latinLnBrk="0" hangingPunct="1">
              <a:defRPr sz="1333" b="1" kern="1200">
                <a:solidFill>
                  <a:schemeClr val="bg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>
              <a:defRPr/>
            </a:pPr>
            <a:fld id="{DC3BC0D1-0E50-44C5-815C-13BC5507F9F0}" type="slidenum">
              <a:rPr lang="en-US" smtClean="0"/>
              <a:pPr>
                <a:defRPr/>
              </a:pPr>
              <a:t>7</a:t>
            </a:fld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16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5638" y="1239255"/>
            <a:ext cx="7880724" cy="512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47E0EA9-2FD5-4E40-A84C-F148BC785E59}"/>
              </a:ext>
            </a:extLst>
          </p:cNvPr>
          <p:cNvSpPr txBox="1">
            <a:spLocks/>
          </p:cNvSpPr>
          <p:nvPr/>
        </p:nvSpPr>
        <p:spPr>
          <a:xfrm>
            <a:off x="1941384" y="118139"/>
            <a:ext cx="10363200" cy="85276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2"/>
                </a:solidFill>
              </a:rPr>
              <a:t>Parallel Efforts to </a:t>
            </a:r>
            <a:r>
              <a:rPr lang="en-US" dirty="0" err="1">
                <a:solidFill>
                  <a:schemeClr val="bg2"/>
                </a:solidFill>
              </a:rPr>
              <a:t>DevSecOps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637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59CCD5-6CC8-A349-8AAD-258B403F82C7}"/>
              </a:ext>
            </a:extLst>
          </p:cNvPr>
          <p:cNvSpPr txBox="1">
            <a:spLocks/>
          </p:cNvSpPr>
          <p:nvPr/>
        </p:nvSpPr>
        <p:spPr>
          <a:xfrm>
            <a:off x="249570" y="10890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C29058-5CA4-7444-84FB-19552628A5DC}"/>
              </a:ext>
            </a:extLst>
          </p:cNvPr>
          <p:cNvSpPr txBox="1">
            <a:spLocks/>
          </p:cNvSpPr>
          <p:nvPr/>
        </p:nvSpPr>
        <p:spPr>
          <a:xfrm>
            <a:off x="520148" y="2322157"/>
            <a:ext cx="11417852" cy="56017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The Department of Defense (DoD) is mostly still using Waterfall software methodologies with software delivery every 3 to 10 years, making it impossible to keep up with the pace of technology.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The DoD Authority to Operate (ATO) accreditation process to accredit software takes on average 8 months and is mostly manual with several testing and cybersecurity gates.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Most of the Defense Industrial Base (DIB) (the DoD contractors and developers) has not adopted an Agile and/or DevOps mindset.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Massive organization with large silos and large workforce.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Limited IT enterprise services, Cloud access and high speed connectivity.</a:t>
            </a:r>
          </a:p>
        </p:txBody>
      </p:sp>
    </p:spTree>
    <p:extLst>
      <p:ext uri="{BB962C8B-B14F-4D97-AF65-F5344CB8AC3E}">
        <p14:creationId xmlns:p14="http://schemas.microsoft.com/office/powerpoint/2010/main" val="1328163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06816"/>
            <a:ext cx="12192000" cy="57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1140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3421</TotalTime>
  <Words>1482</Words>
  <Application>Microsoft Macintosh PowerPoint</Application>
  <PresentationFormat>Widescreen</PresentationFormat>
  <Paragraphs>188</Paragraphs>
  <Slides>19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Calibri-Light</vt:lpstr>
      <vt:lpstr>Franklin Gothic Book</vt:lpstr>
      <vt:lpstr>Franklin Gothic Book (Body)</vt:lpstr>
      <vt:lpstr>Franklin Gothic Medium</vt:lpstr>
      <vt:lpstr>1_Custom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Lavoie</dc:creator>
  <cp:lastModifiedBy>Hasan Yasar</cp:lastModifiedBy>
  <cp:revision>104</cp:revision>
  <dcterms:created xsi:type="dcterms:W3CDTF">2019-04-17T18:42:52Z</dcterms:created>
  <dcterms:modified xsi:type="dcterms:W3CDTF">2019-11-06T01:39:46Z</dcterms:modified>
</cp:coreProperties>
</file>